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vml" ContentType="application/vnd.openxmlformats-officedocument.vmlDrawing"/>
  <Default Extension="png" ContentType="image/png"/>
  <Default Extension="wdp" ContentType="image/vnd.ms-photo"/>
  <Default Extension="bin" ContentType="application/vnd.openxmlformats-officedocument.oleObject"/>
  <Default Extension="docx" ContentType="application/vnd.openxmlformats-officedocument.wordprocessingml.document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4" r:id="rId2"/>
    <p:sldMasterId id="2147483792" r:id="rId3"/>
    <p:sldMasterId id="2147483804" r:id="rId4"/>
    <p:sldMasterId id="2147483817" r:id="rId5"/>
    <p:sldMasterId id="2147483829" r:id="rId6"/>
    <p:sldMasterId id="2147483841" r:id="rId7"/>
    <p:sldMasterId id="2147483879" r:id="rId8"/>
    <p:sldMasterId id="2147483891" r:id="rId9"/>
    <p:sldMasterId id="2147483928" r:id="rId10"/>
    <p:sldMasterId id="2147483941" r:id="rId11"/>
    <p:sldMasterId id="2147483953" r:id="rId12"/>
    <p:sldMasterId id="2147483966" r:id="rId13"/>
    <p:sldMasterId id="2147483978" r:id="rId14"/>
  </p:sldMasterIdLst>
  <p:notesMasterIdLst>
    <p:notesMasterId r:id="rId51"/>
  </p:notesMasterIdLst>
  <p:handoutMasterIdLst>
    <p:handoutMasterId r:id="rId52"/>
  </p:handoutMasterIdLst>
  <p:sldIdLst>
    <p:sldId id="1613" r:id="rId15"/>
    <p:sldId id="1615" r:id="rId16"/>
    <p:sldId id="1537" r:id="rId17"/>
    <p:sldId id="1595" r:id="rId18"/>
    <p:sldId id="1538" r:id="rId19"/>
    <p:sldId id="1539" r:id="rId20"/>
    <p:sldId id="1548" r:id="rId21"/>
    <p:sldId id="1605" r:id="rId22"/>
    <p:sldId id="1604" r:id="rId23"/>
    <p:sldId id="1549" r:id="rId24"/>
    <p:sldId id="1598" r:id="rId25"/>
    <p:sldId id="1486" r:id="rId26"/>
    <p:sldId id="1601" r:id="rId27"/>
    <p:sldId id="1480" r:id="rId28"/>
    <p:sldId id="1603" r:id="rId29"/>
    <p:sldId id="1607" r:id="rId30"/>
    <p:sldId id="1599" r:id="rId31"/>
    <p:sldId id="1602" r:id="rId32"/>
    <p:sldId id="1596" r:id="rId33"/>
    <p:sldId id="1606" r:id="rId34"/>
    <p:sldId id="1517" r:id="rId35"/>
    <p:sldId id="1612" r:id="rId36"/>
    <p:sldId id="1513" r:id="rId37"/>
    <p:sldId id="1514" r:id="rId38"/>
    <p:sldId id="1515" r:id="rId39"/>
    <p:sldId id="1516" r:id="rId40"/>
    <p:sldId id="1509" r:id="rId41"/>
    <p:sldId id="1518" r:id="rId42"/>
    <p:sldId id="1608" r:id="rId43"/>
    <p:sldId id="1609" r:id="rId44"/>
    <p:sldId id="1611" r:id="rId45"/>
    <p:sldId id="1610" r:id="rId46"/>
    <p:sldId id="1577" r:id="rId47"/>
    <p:sldId id="1593" r:id="rId48"/>
    <p:sldId id="1616" r:id="rId49"/>
    <p:sldId id="1618" r:id="rId50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rebuchet MS" pitchFamily="34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0000"/>
    <a:srgbClr val="7F7F7F"/>
    <a:srgbClr val="EAEAEA"/>
    <a:srgbClr val="F8F8F8"/>
    <a:srgbClr val="DDDDDD"/>
    <a:srgbClr val="5F9127"/>
    <a:srgbClr val="A54E07"/>
    <a:srgbClr val="960000"/>
    <a:srgbClr val="FF66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2" autoAdjust="0"/>
    <p:restoredTop sz="50000" autoAdjust="0"/>
  </p:normalViewPr>
  <p:slideViewPr>
    <p:cSldViewPr>
      <p:cViewPr>
        <p:scale>
          <a:sx n="66" d="100"/>
          <a:sy n="66" d="100"/>
        </p:scale>
        <p:origin x="2560" y="7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3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50" Type="http://schemas.openxmlformats.org/officeDocument/2006/relationships/slide" Target="slides/slide36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<Relationship Id="rId49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pieChart>
        <c:varyColors val="1"/>
        <c:ser>
          <c:idx val="0"/>
          <c:order val="0"/>
          <c:val>
            <c:numRef>
              <c:f>Sheet1!$D$4:$E$4</c:f>
              <c:numCache>
                <c:formatCode>0%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pieChart>
        <c:varyColors val="1"/>
        <c:ser>
          <c:idx val="0"/>
          <c:order val="0"/>
          <c:val>
            <c:numRef>
              <c:f>Sheet1!$D$5:$E$5</c:f>
              <c:numCache>
                <c:formatCode>0%</c:formatCode>
                <c:ptCount val="2"/>
                <c:pt idx="0">
                  <c:v>0.45</c:v>
                </c:pt>
                <c:pt idx="1">
                  <c:v>0.55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pieChart>
        <c:varyColors val="1"/>
        <c:ser>
          <c:idx val="0"/>
          <c:order val="0"/>
          <c:val>
            <c:numRef>
              <c:f>Sheet1!$D$6:$E$6</c:f>
              <c:numCache>
                <c:formatCode>0%</c:formatCode>
                <c:ptCount val="2"/>
                <c:pt idx="0">
                  <c:v>0.35</c:v>
                </c:pt>
                <c:pt idx="1">
                  <c:v>0.65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pieChart>
        <c:varyColors val="1"/>
        <c:ser>
          <c:idx val="0"/>
          <c:order val="0"/>
          <c:val>
            <c:numRef>
              <c:f>Sheet1!$D$7:$E$7</c:f>
              <c:numCache>
                <c:formatCode>0%</c:formatCode>
                <c:ptCount val="2"/>
                <c:pt idx="0">
                  <c:v>0.01</c:v>
                </c:pt>
                <c:pt idx="1">
                  <c:v>0.99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pieChart>
        <c:varyColors val="1"/>
        <c:ser>
          <c:idx val="0"/>
          <c:order val="0"/>
          <c:val>
            <c:numRef>
              <c:f>Sheet1!$D$7:$E$7</c:f>
              <c:numCache>
                <c:formatCode>0%</c:formatCode>
                <c:ptCount val="2"/>
                <c:pt idx="0">
                  <c:v>0.01</c:v>
                </c:pt>
                <c:pt idx="1">
                  <c:v>0.99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2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2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35090B8-1E69-439A-8763-B05AEB0F66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748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AB2F40B-A35E-4343-A6E3-66DC3BC49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74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142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13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504586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14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85461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15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409671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>
                <a:solidFill>
                  <a:prstClr val="black"/>
                </a:solidFill>
              </a:rPr>
              <a:pPr/>
              <a:t>16</a:t>
            </a:fld>
            <a:endParaRPr lang="en-GB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2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17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206450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18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94179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19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764380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20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717503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21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034525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22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221089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year in which each genome</a:t>
            </a:r>
            <a:r>
              <a:rPr lang="en-US" baseline="0" dirty="0" smtClean="0"/>
              <a:t> was sequenced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5DDF0-6D1B-954C-B43D-95556E091D05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882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C28AD3-4909-4F51-BE19-C6C460258B35}" type="slidenum">
              <a:rPr lang="en-GB" smtClean="0">
                <a:solidFill>
                  <a:prstClr val="black"/>
                </a:solidFill>
              </a:rPr>
              <a:pPr/>
              <a:t>23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9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27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565812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28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910364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29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915270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30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271005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31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608270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32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458612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EF30D-AA4A-5C41-AA28-1A7B73C3922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7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CBCDB-89E6-4177-A1CE-B952F1E92D45}" type="slidenum">
              <a:rPr lang="es-ES" smtClean="0">
                <a:solidFill>
                  <a:prstClr val="black"/>
                </a:solidFill>
              </a:rPr>
              <a:pPr/>
              <a:t>5</a:t>
            </a:fld>
            <a:endParaRPr lang="es-E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02500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7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2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29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31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11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445282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12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156616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9C019-D730-4476-9B96-53EE87A417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79F0D-C140-40DA-A72F-35DC3EF754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7166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144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3078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24720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252011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3073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020680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7597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8197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50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70D5-789E-4F1F-AD26-1A99290EBF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1272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9C019-D730-4476-9B96-53EE87A417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7122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F7F93-3B2E-4B7B-B67F-471F4755672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94833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DF0B7-D465-4F13-8629-0E54FE30D7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64157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472F5-956E-41C0-AD42-334F019A156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5889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6BAC4-71CE-4AC2-80A5-B132217D5E7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204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4CCAB-94DE-45CE-AB1E-5428D45EC4E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373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724C3-DADB-4CC2-8678-ED192808870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135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705CE-4AF8-46FB-9787-6C3918FBC5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7379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37051-89D1-40D6-8B45-0DAF58A95AB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3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5302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79F0D-C140-40DA-A72F-35DC3EF754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41994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70D5-789E-4F1F-AD26-1A99290EBF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36383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32728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4142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4493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65845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80244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95769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18036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452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92382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0715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79160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2148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23528" y="1556792"/>
            <a:ext cx="8424936" cy="468052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18472A"/>
                </a:solidFill>
              </a:defRPr>
            </a:lvl1pPr>
            <a:lvl2pPr>
              <a:buFont typeface="Wingdings" pitchFamily="2" charset="2"/>
              <a:buChar char="Ø"/>
              <a:defRPr sz="2000">
                <a:solidFill>
                  <a:srgbClr val="18472A"/>
                </a:solidFill>
              </a:defRPr>
            </a:lvl2pPr>
            <a:lvl3pPr>
              <a:buFont typeface="Courier New" pitchFamily="49" charset="0"/>
              <a:buChar char="o"/>
              <a:defRPr sz="1800">
                <a:solidFill>
                  <a:srgbClr val="18472A"/>
                </a:solidFill>
              </a:defRPr>
            </a:lvl3pPr>
            <a:lvl4pPr>
              <a:defRPr sz="2000">
                <a:solidFill>
                  <a:srgbClr val="18472A"/>
                </a:solidFill>
              </a:defRPr>
            </a:lvl4pPr>
            <a:lvl5pPr>
              <a:defRPr sz="2000">
                <a:solidFill>
                  <a:srgbClr val="18472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7560840" cy="72008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8472A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Title 11"/>
          <p:cNvSpPr>
            <a:spLocks noGrp="1"/>
          </p:cNvSpPr>
          <p:nvPr userDrawn="1"/>
        </p:nvSpPr>
        <p:spPr>
          <a:xfrm>
            <a:off x="863588" y="3075955"/>
            <a:ext cx="7416824" cy="70609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300163" hangingPunct="0">
              <a:defRPr/>
            </a:pPr>
            <a:endParaRPr lang="en-GB" sz="2800" b="1" dirty="0">
              <a:solidFill>
                <a:srgbClr val="18472A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9" name="Picture 8" descr="rothowithr (2)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28384" y="72008"/>
            <a:ext cx="1039671" cy="1340768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980728"/>
            <a:ext cx="7812360" cy="0"/>
          </a:xfrm>
          <a:prstGeom prst="line">
            <a:avLst/>
          </a:prstGeom>
          <a:ln>
            <a:solidFill>
              <a:srgbClr val="18472A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6280046"/>
            <a:ext cx="1399711" cy="5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5554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08635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6064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0159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791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91322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64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7054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80801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9675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7117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8764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1132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9C019-D730-4476-9B96-53EE87A417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121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F7F93-3B2E-4B7B-B67F-471F4755672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32078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DF0B7-D465-4F13-8629-0E54FE30D7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08847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472F5-956E-41C0-AD42-334F019A156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2268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6BAC4-71CE-4AC2-80A5-B132217D5E7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3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466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4CCAB-94DE-45CE-AB1E-5428D45EC4E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12934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724C3-DADB-4CC2-8678-ED192808870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72477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705CE-4AF8-46FB-9787-6C3918FBC5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8388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37051-89D1-40D6-8B45-0DAF58A95AB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3744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79F0D-C140-40DA-A72F-35DC3EF754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86959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70D5-789E-4F1F-AD26-1A99290EBF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546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53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11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109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7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F7F93-3B2E-4B7B-B67F-471F47556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18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8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03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676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9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73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12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11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771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18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DF0B7-D465-4F13-8629-0E54FE30D7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83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75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82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74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3770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4413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3340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3311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4692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6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472F5-956E-41C0-AD42-334F019A15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1037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6923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1972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1854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5791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1116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75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6682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9183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96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6BAC4-71CE-4AC2-80A5-B132217D5E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5264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586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380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401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684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130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9C019-D730-4476-9B96-53EE87A417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867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F7F93-3B2E-4B7B-B67F-471F4755672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4249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DF0B7-D465-4F13-8629-0E54FE30D7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472F5-956E-41C0-AD42-334F019A156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4CCAB-94DE-45CE-AB1E-5428D45EC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6BAC4-71CE-4AC2-80A5-B132217D5E7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84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4CCAB-94DE-45CE-AB1E-5428D45EC4E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450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724C3-DADB-4CC2-8678-ED192808870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776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705CE-4AF8-46FB-9787-6C3918FBC5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9086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37051-89D1-40D6-8B45-0DAF58A95AB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704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79F0D-C140-40DA-A72F-35DC3EF754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18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70D5-789E-4F1F-AD26-1A99290EBF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133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0958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211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38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724C3-DADB-4CC2-8678-ED19280887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5082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2635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3385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20103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2594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9325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4229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06825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3346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56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705CE-4AF8-46FB-9787-6C3918FBC5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899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793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868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828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50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692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180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95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2358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630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37051-89D1-40D6-8B45-0DAF58A95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1823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67588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17422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58374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6744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4814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87683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26684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99702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4FA1037-9FE7-4397-BB3D-28DB35F30FC5}" type="datetimeFigureOut">
              <a:rPr lang="en-GB" sz="1800" smtClean="0">
                <a:solidFill>
                  <a:prstClr val="black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06/12/2016</a:t>
            </a:fld>
            <a:endParaRPr lang="en-GB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CA5A4A-63CA-4EB0-9A56-12E51F8AA4B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57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3.xml"/><Relationship Id="rId13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4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3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5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4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8F56EF4C-AC71-43BB-962A-FE26FCF7B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8472A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alibri"/>
              <a:cs typeface="+mn-cs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7504" y="6381328"/>
            <a:ext cx="12241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8472A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latin typeface="Calibri"/>
                <a:cs typeface="+mn-cs"/>
              </a:rPr>
              <a:t>Slide </a:t>
            </a:r>
            <a:fld id="{0D55B305-1F95-411B-A62D-96D0F1656B3E}" type="slidenum">
              <a:rPr lang="en-GB" sz="1800" smtClean="0"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z="1800" dirty="0"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99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18472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18472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18472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18472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18472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18472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8F56EF4C-AC71-43BB-962A-FE26FCF7B4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6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8472A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alibri"/>
              <a:cs typeface="+mn-cs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7504" y="6381328"/>
            <a:ext cx="12241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8472A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latin typeface="Calibri"/>
                <a:cs typeface="+mn-cs"/>
              </a:rPr>
              <a:t>Slide </a:t>
            </a:r>
            <a:fld id="{0D55B305-1F95-411B-A62D-96D0F1656B3E}" type="slidenum">
              <a:rPr lang="en-GB" sz="1800" smtClean="0"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z="1800" dirty="0"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06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18472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18472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18472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18472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18472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18472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12/6/16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1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8F56EF4C-AC71-43BB-962A-FE26FCF7B4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4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206DBAC-F71A-7849-B8D5-6B38DC8504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12/6/16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31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37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8472A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alibri"/>
              <a:cs typeface="+mn-cs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7504" y="6381328"/>
            <a:ext cx="12241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8472A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latin typeface="Calibri"/>
                <a:cs typeface="+mn-cs"/>
              </a:rPr>
              <a:t>Slide </a:t>
            </a:r>
            <a:fld id="{0D55B305-1F95-411B-A62D-96D0F1656B3E}" type="slidenum">
              <a:rPr lang="en-GB" sz="1800" smtClean="0"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z="1800" dirty="0"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25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18472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18472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18472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18472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18472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18472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46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16/06/15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NIB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8F56EF4C-AC71-43BB-962A-FE26FCF7B4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8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8472A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alibri"/>
              <a:cs typeface="+mn-cs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7504" y="6381328"/>
            <a:ext cx="12241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8472A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latin typeface="Calibri"/>
                <a:cs typeface="+mn-cs"/>
              </a:rPr>
              <a:t>Slide </a:t>
            </a:r>
            <a:fld id="{0D55B305-1F95-411B-A62D-96D0F1656B3E}" type="slidenum">
              <a:rPr lang="en-GB" sz="1800" smtClean="0"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z="1800" dirty="0"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38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18472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18472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18472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18472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18472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18472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20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8472A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alibri"/>
              <a:cs typeface="+mn-cs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7504" y="6381328"/>
            <a:ext cx="12241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8472A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latin typeface="Calibri"/>
                <a:cs typeface="+mn-cs"/>
              </a:rPr>
              <a:t>Slide </a:t>
            </a:r>
            <a:fld id="{0D55B305-1F95-411B-A62D-96D0F1656B3E}" type="slidenum">
              <a:rPr lang="en-GB" sz="1800" smtClean="0"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z="1800" dirty="0"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65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18472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18472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18472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18472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18472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18472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microsoft.com/office/2007/relationships/hdphoto" Target="../media/hdphoto1.wdp"/><Relationship Id="rId8" Type="http://schemas.openxmlformats.org/officeDocument/2006/relationships/image" Target="../media/image20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2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microsoft.com/office/2007/relationships/hdphoto" Target="../media/hdphoto1.wdp"/><Relationship Id="rId7" Type="http://schemas.openxmlformats.org/officeDocument/2006/relationships/image" Target="../media/image23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hyperlink" Target="https://github.com/homonecloco/bioruby-wheat-db/wiki/4a.-Mutation-categories" TargetMode="External"/><Relationship Id="rId5" Type="http://schemas.openxmlformats.org/officeDocument/2006/relationships/hyperlink" Target="http://archive.plants.ensembl.org/Triticum_aestivum/Info/Index" TargetMode="External"/><Relationship Id="rId6" Type="http://schemas.openxmlformats.org/officeDocument/2006/relationships/hyperlink" Target="http://www.ensembl.org/info/genome/variation/predicted_data.html" TargetMode="External"/><Relationship Id="rId7" Type="http://schemas.openxmlformats.org/officeDocument/2006/relationships/hyperlink" Target="http://polymarker.tgac.ac.uk/" TargetMode="External"/><Relationship Id="rId8" Type="http://schemas.openxmlformats.org/officeDocument/2006/relationships/hyperlink" Target="http://www.bioinformatics.oxfordjournals.org/content/early/2015/03/10/bioinformatics.btv069" TargetMode="External"/><Relationship Id="rId9" Type="http://schemas.openxmlformats.org/officeDocument/2006/relationships/image" Target="../media/image24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5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5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4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hyperlink" Target="http://www.wheat-tilling.com/" TargetMode="External"/><Relationship Id="rId5" Type="http://schemas.openxmlformats.org/officeDocument/2006/relationships/hyperlink" Target="http://pre-test.plants.ensembl.org/index.html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hyperlink" Target="http://www.google.co.uk/url?sa=i&amp;rct=j&amp;q=&amp;esrc=s&amp;frm=1&amp;source=images&amp;cd=&amp;cad=rja&amp;docid=UbU-pxNEq77W6M&amp;tbnid=Mq8-ApLko5081M:&amp;ved=0CAUQjRw&amp;url=http://www.ebi.ac.uk/Rebholz-srv/BootStrep/bootstrep.html&amp;ei=Q_HkUrPPHqmg0QWUqYD4Dg&amp;psig=AFQjCNHeSiRQ1MQS7gvSeiXk36Vg-mZs_g&amp;ust=1390822050830531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9.png"/><Relationship Id="rId5" Type="http://schemas.microsoft.com/office/2007/relationships/hdphoto" Target="../media/hdphoto1.wdp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23.png"/><Relationship Id="rId9" Type="http://schemas.openxmlformats.org/officeDocument/2006/relationships/image" Target="../media/image33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5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34.emf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37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4.png"/><Relationship Id="rId5" Type="http://schemas.openxmlformats.org/officeDocument/2006/relationships/hyperlink" Target="http://www.wheat-training.com/wp-content/uploads/TILLING/pdfs/Improving-Gene-models.pdf" TargetMode="External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4.png"/><Relationship Id="rId5" Type="http://schemas.openxmlformats.org/officeDocument/2006/relationships/hyperlink" Target="http://www.wheat-training.com/wp-content/uploads/TILLING/pdfs/Selecting-TILLING-mutants.pdf" TargetMode="External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chart" Target="../charts/chart5.xm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38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39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24.png"/><Relationship Id="rId5" Type="http://schemas.openxmlformats.org/officeDocument/2006/relationships/hyperlink" Target="http://www.wheat-training.com/wp-content/uploads/TILLING/pdfs/Designing-crossing-schemes.pdf" TargetMode="External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tiff"/><Relationship Id="rId5" Type="http://schemas.openxmlformats.org/officeDocument/2006/relationships/image" Target="../media/image42.jpe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1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111.xml"/><Relationship Id="rId3" Type="http://schemas.openxmlformats.org/officeDocument/2006/relationships/image" Target="../media/image4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hyperlink" Target="http://www.bbsrc.ac.uk/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49.jpg"/><Relationship Id="rId7" Type="http://schemas.openxmlformats.org/officeDocument/2006/relationships/image" Target="../media/image50.gif"/><Relationship Id="rId8" Type="http://schemas.openxmlformats.org/officeDocument/2006/relationships/oleObject" Target="../embeddings/oleObject1.bin"/><Relationship Id="rId9" Type="http://schemas.openxmlformats.org/officeDocument/2006/relationships/package" Target="../embeddings/Microsoft_Word_Document1.docx"/><Relationship Id="rId10" Type="http://schemas.openxmlformats.org/officeDocument/2006/relationships/image" Target="../media/image4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35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3.e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4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5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6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346953" y="545100"/>
            <a:ext cx="8415992" cy="1588500"/>
          </a:xfrm>
          <a:prstGeom prst="rect">
            <a:avLst/>
          </a:prstGeom>
        </p:spPr>
        <p:txBody>
          <a:bodyPr vert="horz" lIns="68569" tIns="68569" rIns="68569" bIns="68569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b="1" dirty="0" smtClean="0">
                <a:solidFill>
                  <a:srgbClr val="AC0000"/>
                </a:solidFill>
              </a:rPr>
              <a:t>Development of reverse genetic tools for wheat</a:t>
            </a:r>
            <a:endParaRPr lang="en" b="1" dirty="0">
              <a:solidFill>
                <a:srgbClr val="AC0000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46953" y="4407900"/>
            <a:ext cx="8540074" cy="697500"/>
          </a:xfrm>
          <a:prstGeom prst="rect">
            <a:avLst/>
          </a:prstGeom>
        </p:spPr>
        <p:txBody>
          <a:bodyPr vert="horz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 lang="en-GB" sz="28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sz="2800" dirty="0"/>
          </a:p>
          <a:p>
            <a:pPr algn="l">
              <a:spcBef>
                <a:spcPts val="0"/>
              </a:spcBef>
            </a:pPr>
            <a:r>
              <a:rPr lang="en" sz="2800" dirty="0" smtClean="0">
                <a:solidFill>
                  <a:srgbClr val="C00000"/>
                </a:solidFill>
              </a:rPr>
              <a:t>Wheat </a:t>
            </a:r>
            <a:r>
              <a:rPr lang="en-GB" sz="2800" dirty="0" smtClean="0">
                <a:solidFill>
                  <a:srgbClr val="C00000"/>
                </a:solidFill>
              </a:rPr>
              <a:t>as a model organism, Dec 6</a:t>
            </a:r>
            <a:r>
              <a:rPr lang="en-GB" sz="2800" baseline="30000" dirty="0" smtClean="0">
                <a:solidFill>
                  <a:srgbClr val="C00000"/>
                </a:solidFill>
              </a:rPr>
              <a:t>th</a:t>
            </a:r>
            <a:r>
              <a:rPr lang="en-GB" sz="2800" dirty="0" smtClean="0">
                <a:solidFill>
                  <a:srgbClr val="C00000"/>
                </a:solidFill>
              </a:rPr>
              <a:t> 2016</a:t>
            </a:r>
            <a:endParaRPr lang="en" sz="2800" dirty="0">
              <a:solidFill>
                <a:srgbClr val="C00000"/>
              </a:solidFill>
            </a:endParaRPr>
          </a:p>
        </p:txBody>
      </p:sp>
      <p:pic>
        <p:nvPicPr>
          <p:cNvPr id="61" name="Shape 61" descr="Screen Shot 2016-06-26 at 11.45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567" y="5105400"/>
            <a:ext cx="1456016" cy="84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524000" y="2630760"/>
            <a:ext cx="3042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Ksenia Krasileva </a:t>
            </a:r>
          </a:p>
          <a:p>
            <a:pPr>
              <a:spcBef>
                <a:spcPts val="0"/>
              </a:spcBef>
            </a:pPr>
            <a:r>
              <a:rPr lang="en-GB" dirty="0"/>
              <a:t>Group Leader EI/TSL</a:t>
            </a:r>
          </a:p>
          <a:p>
            <a:pPr>
              <a:spcBef>
                <a:spcPts val="0"/>
              </a:spcBef>
            </a:pPr>
            <a:r>
              <a:rPr lang="en-GB" dirty="0"/>
              <a:t>@</a:t>
            </a:r>
            <a:r>
              <a:rPr lang="en-GB" dirty="0" err="1" smtClean="0"/>
              <a:t>kseniakrasileva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977072" y="2621340"/>
            <a:ext cx="2566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Cristobal </a:t>
            </a:r>
            <a:r>
              <a:rPr lang="en-GB" dirty="0" err="1"/>
              <a:t>Uauy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Group Leader JIC</a:t>
            </a:r>
          </a:p>
          <a:p>
            <a:pPr>
              <a:spcBef>
                <a:spcPts val="0"/>
              </a:spcBef>
            </a:pPr>
            <a:r>
              <a:rPr lang="en-GB" dirty="0"/>
              <a:t>@</a:t>
            </a:r>
            <a:r>
              <a:rPr lang="en-GB" dirty="0" err="1"/>
              <a:t>CristobalUauy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0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5" t="9874" r="2168" b="6250"/>
          <a:stretch/>
        </p:blipFill>
        <p:spPr bwMode="auto">
          <a:xfrm>
            <a:off x="45195" y="965427"/>
            <a:ext cx="9032593" cy="589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73285"/>
            <a:ext cx="5827713" cy="14700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52800" y="4214554"/>
            <a:ext cx="792088" cy="324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48845" y="3441273"/>
            <a:ext cx="1127955" cy="773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http://polymarker.tgac.ac.uk/images/polymarker_header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3" t="25898" r="54311" b="19648"/>
          <a:stretch/>
        </p:blipFill>
        <p:spPr bwMode="auto">
          <a:xfrm>
            <a:off x="5993263" y="5608375"/>
            <a:ext cx="2811938" cy="6625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92960" y="6025289"/>
            <a:ext cx="4551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 dirty="0" smtClean="0">
              <a:solidFill>
                <a:srgbClr val="000000"/>
              </a:solidFill>
              <a:latin typeface="Calibri"/>
              <a:cs typeface="+mn-cs"/>
            </a:endParaRPr>
          </a:p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Calibri"/>
                <a:cs typeface="+mn-cs"/>
              </a:rPr>
              <a:t>Ramirez-Gonzalez </a:t>
            </a:r>
            <a:r>
              <a:rPr lang="en-GB" sz="1800" dirty="0">
                <a:solidFill>
                  <a:srgbClr val="000000"/>
                </a:solidFill>
                <a:latin typeface="Calibri"/>
                <a:cs typeface="+mn-cs"/>
              </a:rPr>
              <a:t>et al </a:t>
            </a:r>
            <a:r>
              <a:rPr lang="en-GB" sz="1800" i="1" dirty="0" smtClean="0">
                <a:solidFill>
                  <a:srgbClr val="000000"/>
                </a:solidFill>
                <a:latin typeface="Calibri"/>
                <a:cs typeface="+mn-cs"/>
              </a:rPr>
              <a:t>Bioinformatics </a:t>
            </a:r>
            <a:r>
              <a:rPr lang="en-GB" sz="1800" dirty="0" smtClean="0">
                <a:solidFill>
                  <a:srgbClr val="000000"/>
                </a:solidFill>
                <a:latin typeface="Calibri"/>
                <a:cs typeface="+mn-cs"/>
              </a:rPr>
              <a:t>2015</a:t>
            </a:r>
            <a:endParaRPr lang="en-GB" sz="3200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8" cstate="print"/>
          <a:srcRect l="70602" t="5556" b="37689"/>
          <a:stretch/>
        </p:blipFill>
        <p:spPr bwMode="auto">
          <a:xfrm>
            <a:off x="6588224" y="3573016"/>
            <a:ext cx="1969367" cy="197512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260648"/>
            <a:ext cx="937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 smtClean="0">
                <a:solidFill>
                  <a:srgbClr val="C00000"/>
                </a:solidFill>
                <a:latin typeface="Trebuchet MS" charset="0"/>
                <a:ea typeface="Trebuchet MS" charset="0"/>
                <a:cs typeface="Trebuchet MS" charset="0"/>
              </a:rPr>
              <a:t>Genome Browser </a:t>
            </a:r>
            <a:r>
              <a:rPr lang="en-GB" b="1" dirty="0" err="1" smtClean="0">
                <a:solidFill>
                  <a:srgbClr val="C00000"/>
                </a:solidFill>
                <a:latin typeface="Trebuchet MS" charset="0"/>
                <a:ea typeface="Trebuchet MS" charset="0"/>
                <a:cs typeface="Trebuchet MS" charset="0"/>
              </a:rPr>
              <a:t>www.dubcovskylab.ucdavis.edu</a:t>
            </a:r>
            <a:endParaRPr lang="en-GB" b="1" dirty="0">
              <a:solidFill>
                <a:srgbClr val="C0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830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260648"/>
            <a:ext cx="937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www.wheat-tilling.com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7833" t="9570" r="10175" b="19793"/>
          <a:stretch/>
        </p:blipFill>
        <p:spPr>
          <a:xfrm>
            <a:off x="228600" y="914400"/>
            <a:ext cx="8809705" cy="4267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71600" y="537368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User: </a:t>
            </a:r>
            <a:r>
              <a:rPr lang="en-GB" dirty="0" err="1"/>
              <a:t>Triticum</a:t>
            </a:r>
            <a:endParaRPr lang="en-GB" dirty="0"/>
          </a:p>
          <a:p>
            <a:r>
              <a:rPr lang="en-GB" dirty="0"/>
              <a:t>Password: </a:t>
            </a:r>
            <a:r>
              <a:rPr lang="en-GB" dirty="0" err="1"/>
              <a:t>FiatLux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64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7" b="58251"/>
          <a:stretch/>
        </p:blipFill>
        <p:spPr bwMode="auto">
          <a:xfrm>
            <a:off x="76200" y="1152525"/>
            <a:ext cx="8872443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 smtClean="0">
                <a:solidFill>
                  <a:srgbClr val="AC0000"/>
                </a:solidFill>
                <a:ea typeface="+mj-ea"/>
                <a:cs typeface="+mj-cs"/>
              </a:rPr>
              <a:t>Example output (based on gene)</a:t>
            </a:r>
          </a:p>
        </p:txBody>
      </p:sp>
      <p:pic>
        <p:nvPicPr>
          <p:cNvPr id="4" name="Picture 6" descr="http://polymarker.tgac.ac.uk/images/polymarker_header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3" t="25898" r="54311" b="19648"/>
          <a:stretch/>
        </p:blipFill>
        <p:spPr bwMode="auto">
          <a:xfrm>
            <a:off x="5114004" y="5715000"/>
            <a:ext cx="3782102" cy="89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71968" t="8850" r="1211" b="39974"/>
          <a:stretch/>
        </p:blipFill>
        <p:spPr>
          <a:xfrm>
            <a:off x="2590800" y="4114800"/>
            <a:ext cx="2438400" cy="25541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43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661129"/>
              </p:ext>
            </p:extLst>
          </p:nvPr>
        </p:nvGraphicFramePr>
        <p:xfrm>
          <a:off x="76200" y="152400"/>
          <a:ext cx="8915400" cy="6592900"/>
        </p:xfrm>
        <a:graphic>
          <a:graphicData uri="http://schemas.openxmlformats.org/drawingml/2006/table">
            <a:tbl>
              <a:tblPr/>
              <a:tblGrid>
                <a:gridCol w="1044146"/>
                <a:gridCol w="7871254"/>
              </a:tblGrid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Column name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Description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09">
                <a:tc>
                  <a:txBody>
                    <a:bodyPr/>
                    <a:lstStyle/>
                    <a:p>
                      <a:r>
                        <a:rPr lang="en-GB" sz="1000" dirty="0"/>
                        <a:t>Scaffold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This is the name of the IWGSC CSS scaffold using the </a:t>
                      </a:r>
                      <a:r>
                        <a:rPr lang="en-GB" sz="1000" dirty="0" err="1"/>
                        <a:t>EnsemblPlants</a:t>
                      </a:r>
                      <a:r>
                        <a:rPr lang="en-GB" sz="1000" dirty="0"/>
                        <a:t> nomenclature. The name has a hyperlink to the actual FASTA sequence of the scaffold which allows users to identify the position within the genomic DNA context.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9894">
                <a:tc>
                  <a:txBody>
                    <a:bodyPr/>
                    <a:lstStyle/>
                    <a:p>
                      <a:r>
                        <a:rPr lang="en-GB" sz="1000"/>
                        <a:t>Chr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This indicates to which chromosome an IWGSC scaffold is assigned to and is a useful filtering feature.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999">
                <a:tc>
                  <a:txBody>
                    <a:bodyPr/>
                    <a:lstStyle/>
                    <a:p>
                      <a:r>
                        <a:rPr lang="en-GB" sz="1000"/>
                        <a:t>Line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Name of the mutant line, which consists of the name of the mutant population (Cadenza or Kronos) and a four digit number (e.g Cadenza1574).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9894">
                <a:tc>
                  <a:txBody>
                    <a:bodyPr/>
                    <a:lstStyle/>
                    <a:p>
                      <a:r>
                        <a:rPr lang="en-GB" sz="1000"/>
                        <a:t>Category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EMS mutations were classified according to different categories which are detailed </a:t>
                      </a:r>
                      <a:r>
                        <a:rPr lang="en-GB" sz="1000">
                          <a:hlinkClick r:id="rId4"/>
                        </a:rPr>
                        <a:t>in section 4a</a:t>
                      </a:r>
                      <a:r>
                        <a:rPr lang="en-GB" sz="1000"/>
                        <a:t>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51">
                <a:tc>
                  <a:txBody>
                    <a:bodyPr/>
                    <a:lstStyle/>
                    <a:p>
                      <a:r>
                        <a:rPr lang="en-GB" sz="1000"/>
                        <a:t>Position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The position of the SNP relative to the start of the respective IWGSC scaffold. The actual FASTA sequence is available through the hyperlink in the scaffold name (Column 1)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2946">
                <a:tc>
                  <a:txBody>
                    <a:bodyPr/>
                    <a:lstStyle/>
                    <a:p>
                      <a:r>
                        <a:rPr lang="en-GB" sz="1000"/>
                        <a:t>Chromosome position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The position of the SNP relative to the chromosome pseudomolecules hosted at EnsemblPlants (</a:t>
                      </a:r>
                      <a:r>
                        <a:rPr lang="en-GB" sz="1000">
                          <a:hlinkClick r:id="rId5"/>
                        </a:rPr>
                        <a:t>Release 27</a:t>
                      </a:r>
                      <a:r>
                        <a:rPr lang="en-GB" sz="1000"/>
                        <a:t>)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2946">
                <a:tc>
                  <a:txBody>
                    <a:bodyPr/>
                    <a:lstStyle/>
                    <a:p>
                      <a:r>
                        <a:rPr lang="en-GB" sz="1000"/>
                        <a:t>Rf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Reference: This is the base call at the position in the reference genome of Chinese Spring (CS) published by the IWGSC.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104">
                <a:tc>
                  <a:txBody>
                    <a:bodyPr/>
                    <a:lstStyle/>
                    <a:p>
                      <a:r>
                        <a:rPr lang="en-GB" sz="1000"/>
                        <a:t>wt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Wildtype: This is the base call at the particular position in a non-mutagenized Wild Type control of either the hexaploid variety Cadenza or the tetraploid variety Kronos.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51">
                <a:tc>
                  <a:txBody>
                    <a:bodyPr/>
                    <a:lstStyle/>
                    <a:p>
                      <a:r>
                        <a:rPr lang="en-GB" sz="1000"/>
                        <a:t>mt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Mutant: This is the base call at the position in the EMS-mutagenized individual from either the hexaploid variety Cadenza or the tetraploid variety Kronos.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261">
                <a:tc>
                  <a:txBody>
                    <a:bodyPr/>
                    <a:lstStyle/>
                    <a:p>
                      <a:r>
                        <a:rPr lang="en-GB" sz="1000"/>
                        <a:t>Het/hom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Classification of the individual as heterozygous or homozygous for the mutant allele. If the wildtype coverage (WT_cov) is 0 or &lt;15% of the total reads then the SNP is called as homozygous mutant. Otherwise the SNP is called as heterozygous.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9894">
                <a:tc>
                  <a:txBody>
                    <a:bodyPr/>
                    <a:lstStyle/>
                    <a:p>
                      <a:r>
                        <a:rPr lang="en-GB" sz="1000"/>
                        <a:t>WT cov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Wild type coverage: Number of reads with the Wild type allele at the position.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6841">
                <a:tc>
                  <a:txBody>
                    <a:bodyPr/>
                    <a:lstStyle/>
                    <a:p>
                      <a:r>
                        <a:rPr lang="en-GB" sz="1000"/>
                        <a:t>Mut cov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Mutant coverage: Number of reads with the Mutant allele at the position.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366">
                <a:tc>
                  <a:txBody>
                    <a:bodyPr/>
                    <a:lstStyle/>
                    <a:p>
                      <a:r>
                        <a:rPr lang="en-GB" sz="1000"/>
                        <a:t>Gene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This is the name of the IWGSC gene model that is present on the IWGSC scaffold. More than one gene can be present on a single scaffold. The “.X” ending refers to the transcript variant which was used to predict the effect of the mutation. The gene name is hyperlinked to the EnsemblPlants gene page.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156">
                <a:tc>
                  <a:txBody>
                    <a:bodyPr/>
                    <a:lstStyle/>
                    <a:p>
                      <a:r>
                        <a:rPr lang="en-GB" sz="1000"/>
                        <a:t>Consequence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Consequence of the mutation on the transcript as predicted by the Variant Effect Predictor (VEP) tool from Ensembl based on the IWGSC gene model. A full detail of the different effects predicted is described </a:t>
                      </a:r>
                      <a:r>
                        <a:rPr lang="en-GB" sz="1000">
                          <a:hlinkClick r:id="rId6"/>
                        </a:rPr>
                        <a:t>in VEP</a:t>
                      </a:r>
                      <a:r>
                        <a:rPr lang="en-GB" sz="1000"/>
                        <a:t> 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9894">
                <a:tc>
                  <a:txBody>
                    <a:bodyPr/>
                    <a:lstStyle/>
                    <a:p>
                      <a:r>
                        <a:rPr lang="en-GB" sz="1000"/>
                        <a:t>cDNA pos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Position of the mutation relative to the cDNA of the predicted IWGSC gene model.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2946">
                <a:tc>
                  <a:txBody>
                    <a:bodyPr/>
                    <a:lstStyle/>
                    <a:p>
                      <a:r>
                        <a:rPr lang="en-GB" sz="1000"/>
                        <a:t>CDS pos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Position of the mutation relative to the coding sequence (CDS) of the predicted IWGSC gene model.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5681">
                <a:tc>
                  <a:txBody>
                    <a:bodyPr/>
                    <a:lstStyle/>
                    <a:p>
                      <a:r>
                        <a:rPr lang="en-GB" sz="1000"/>
                        <a:t>Amino acids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Indicates whether a mutation leads to the change of an amino acid in the translated protein of the predicted gene model. For UTR, intron and synonymous variants this value is empty; for non-synonymous mutations the amino acids encoded by the wild type and mutant alleles are shown. For example a value of “P/L” means that the wild type codon encoding for a proline (P) residue was mutated to a codon encoding for a Leucine (L) residue.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261">
                <a:tc>
                  <a:txBody>
                    <a:bodyPr/>
                    <a:lstStyle/>
                    <a:p>
                      <a:r>
                        <a:rPr lang="en-GB" sz="1000"/>
                        <a:t>Codons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Sequence of the wild type / mutant codon in the mutant line. The uppercase letter indicates the base which was mutated. For example, cCa/cTa corresponds to a mutation in the middle position of the CCA codon (P) which was mutated to a CTA codon (L).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4313">
                <a:tc>
                  <a:txBody>
                    <a:bodyPr/>
                    <a:lstStyle/>
                    <a:p>
                      <a:r>
                        <a:rPr lang="en-GB" sz="1000"/>
                        <a:t>Sift score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Sorting Intolerant From Tolerant (SIFT) probability score that that the amino acid change is tolerated. Scores &lt;0.05 are considered deleterious whereas all others are considered tolerated. SIFT was implemented through Ensembl VEP as described in Krasileva et al; Materials and Methods section 3.6.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1785">
                <a:tc>
                  <a:txBody>
                    <a:bodyPr/>
                    <a:lstStyle/>
                    <a:p>
                      <a:r>
                        <a:rPr lang="en-GB" sz="1000"/>
                        <a:t>Primer type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The predicted specificity of the designed KASP assays according to its ability to preferentially amplify a single target genome (specific), discriminate against at least one alternative genome (semi-specific) or not able to discriminate and hence amplifying all genomes or paralogues of the gene (non-specific). Specific and semi-specific assays are preferred where possible for downstream validation of the mutation. Primer were designed using </a:t>
                      </a:r>
                      <a:r>
                        <a:rPr lang="en-GB" sz="1000">
                          <a:hlinkClick r:id="rId7"/>
                        </a:rPr>
                        <a:t>http://polymarker.tgac.ac.uk/</a:t>
                      </a:r>
                      <a:r>
                        <a:rPr lang="en-GB" sz="1000"/>
                        <a:t> (</a:t>
                      </a:r>
                      <a:r>
                        <a:rPr lang="en-GB" sz="1000">
                          <a:hlinkClick r:id="rId8"/>
                        </a:rPr>
                        <a:t>Ramirez-Gonzalez et al 2015</a:t>
                      </a:r>
                      <a:r>
                        <a:rPr lang="en-GB" sz="1000"/>
                        <a:t>).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999">
                <a:tc>
                  <a:txBody>
                    <a:bodyPr/>
                    <a:lstStyle/>
                    <a:p>
                      <a:r>
                        <a:rPr lang="en-GB" sz="1000"/>
                        <a:t>Orientation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Plus (+) or minus (-) according to the strand orientation of wild type and alternative primers on the IWGSC scaffold (column 1) sequence.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104">
                <a:tc>
                  <a:txBody>
                    <a:bodyPr/>
                    <a:lstStyle/>
                    <a:p>
                      <a:r>
                        <a:rPr lang="en-GB" sz="1000"/>
                        <a:t>WT primer*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Sequence of the wild type primer. Uppercase bases within the primer sequence correspond to genome specific SNPs, whereas the 3’ uppercase base corresponds to the target EMS SNP.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6841">
                <a:tc>
                  <a:txBody>
                    <a:bodyPr/>
                    <a:lstStyle/>
                    <a:p>
                      <a:r>
                        <a:rPr lang="en-GB" sz="1000"/>
                        <a:t>Alt primer*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Sequence of the alternative primer which amplifies the mutant allele.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789">
                <a:tc>
                  <a:txBody>
                    <a:bodyPr/>
                    <a:lstStyle/>
                    <a:p>
                      <a:r>
                        <a:rPr lang="en-GB" sz="1000"/>
                        <a:t>Common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Common primer sequence for the KASP assay</a:t>
                      </a:r>
                    </a:p>
                  </a:txBody>
                  <a:tcPr marL="7684" marR="7684" marT="3842" marB="38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0" y="533400"/>
            <a:ext cx="8991600" cy="4191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http://www.wheat-training.com/wp-content/uploads/TILLING/pdfs/Selecting-TILLING-mutants.pdf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33528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http://www.wheat-training.com/wp-content/uploads/TILLING/pdfs/Selecting-TILLING-mutants.pdf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/>
          <a:srcRect l="26190" t="26678" r="24762" b="57265"/>
          <a:stretch/>
        </p:blipFill>
        <p:spPr>
          <a:xfrm>
            <a:off x="1162050" y="762000"/>
            <a:ext cx="7312742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540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 smtClean="0">
                <a:solidFill>
                  <a:srgbClr val="AC0000"/>
                </a:solidFill>
                <a:cs typeface="Arial"/>
              </a:rPr>
              <a:t>Summary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70456"/>
            <a:ext cx="1977422" cy="130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87995"/>
              </p:ext>
            </p:extLst>
          </p:nvPr>
        </p:nvGraphicFramePr>
        <p:xfrm>
          <a:off x="609600" y="1752600"/>
          <a:ext cx="7848600" cy="3429001"/>
        </p:xfrm>
        <a:graphic>
          <a:graphicData uri="http://schemas.openxmlformats.org/drawingml/2006/table">
            <a:tbl>
              <a:tblPr firstRow="1" firstCol="1" bandRow="1"/>
              <a:tblGrid>
                <a:gridCol w="4720002"/>
                <a:gridCol w="1557408"/>
                <a:gridCol w="1571190"/>
              </a:tblGrid>
              <a:tr h="8572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Tetraploid</a:t>
                      </a:r>
                      <a:b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Kronos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Hexaploid</a:t>
                      </a:r>
                      <a:b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Cadenza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Uniquely mapped </a:t>
                      </a:r>
                      <a:r>
                        <a:rPr lang="en-GB" sz="18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SNPs</a:t>
                      </a:r>
                      <a:endParaRPr lang="en-GB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4,189,561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6,470,733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Heterozygous / Homozygous ratio at </a:t>
                      </a:r>
                      <a:r>
                        <a:rPr lang="en-GB" sz="18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GB" sz="1800" baseline="-25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1.87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2.21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Uniquely mapped EMS-type </a:t>
                      </a:r>
                      <a:r>
                        <a:rPr lang="en-GB" sz="1800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mutations</a:t>
                      </a:r>
                      <a:endParaRPr lang="en-GB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4,152,707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6,421,522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Avg. EMS-type </a:t>
                      </a:r>
                      <a:r>
                        <a:rPr lang="en-GB" sz="18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mutations/line</a:t>
                      </a:r>
                      <a:endParaRPr lang="en-GB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2,705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5,351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Avg. EMS-type mutations per kb (population)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34.8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39.5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% </a:t>
                      </a:r>
                      <a:r>
                        <a:rPr lang="en-GB" sz="18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EMS-type</a:t>
                      </a:r>
                      <a:endParaRPr lang="en-GB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99.1%</a:t>
                      </a:r>
                      <a:endParaRPr lang="en-GB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99.2%</a:t>
                      </a:r>
                      <a:endParaRPr lang="en-GB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0607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 smtClean="0">
                <a:solidFill>
                  <a:srgbClr val="AC0000"/>
                </a:solidFill>
                <a:cs typeface="Arial"/>
              </a:rPr>
              <a:t>Summary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70456"/>
            <a:ext cx="1977422" cy="130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88101"/>
              </p:ext>
            </p:extLst>
          </p:nvPr>
        </p:nvGraphicFramePr>
        <p:xfrm>
          <a:off x="609600" y="1371600"/>
          <a:ext cx="7848600" cy="4318470"/>
        </p:xfrm>
        <a:graphic>
          <a:graphicData uri="http://schemas.openxmlformats.org/drawingml/2006/table">
            <a:tbl>
              <a:tblPr firstRow="1" firstCol="1" bandRow="1"/>
              <a:tblGrid>
                <a:gridCol w="4720002"/>
                <a:gridCol w="1557408"/>
                <a:gridCol w="1571190"/>
              </a:tblGrid>
              <a:tr h="7159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Tetraploid</a:t>
                      </a:r>
                      <a:b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Kronos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Hexaploid</a:t>
                      </a:r>
                      <a:b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Cadenza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4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 models with at least one mutation (GM</a:t>
                      </a:r>
                      <a:r>
                        <a:rPr lang="en-GB" sz="1600" baseline="-25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GB" sz="1600" baseline="30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48,172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73,895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44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GM</a:t>
                      </a:r>
                      <a:r>
                        <a:rPr lang="en-GB" sz="1600" baseline="-25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with at least one truncation </a:t>
                      </a:r>
                      <a:endParaRPr lang="en-GB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28,604 (59%)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45,311 (61%)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44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GM</a:t>
                      </a:r>
                      <a:r>
                        <a:rPr lang="en-GB" sz="1600" baseline="-25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with at least one missense </a:t>
                      </a:r>
                      <a:r>
                        <a:rPr lang="en-GB" sz="16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mutation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46,198 (96%)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69,543 (94%)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44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Avg. number of missense mutations per GM</a:t>
                      </a:r>
                      <a:r>
                        <a:rPr lang="en-GB" sz="1600" baseline="-25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21.4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22.6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44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GM</a:t>
                      </a:r>
                      <a:r>
                        <a:rPr lang="en-GB" sz="1600" baseline="-25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with truncation and/or deleterious 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missense</a:t>
                      </a:r>
                      <a:endParaRPr lang="en-GB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43,787 (91%)</a:t>
                      </a:r>
                      <a:endParaRPr lang="en-GB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67,830 (92%)</a:t>
                      </a:r>
                      <a:endParaRPr lang="en-GB" sz="1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44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 of unique genes eliminated in large deletions</a:t>
                      </a:r>
                      <a:endParaRPr lang="en-GB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</a:t>
                      </a:r>
                      <a:endParaRPr lang="en-GB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6,657</a:t>
                      </a:r>
                      <a:endParaRPr lang="en-GB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31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solidFill>
                            <a:srgbClr val="22222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splice_donor_variant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22222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15,074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26,783 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83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solidFill>
                            <a:srgbClr val="22222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splice_acceptor_variant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22222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14,624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20,889 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83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solidFill>
                            <a:srgbClr val="22222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stop_gained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22222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46,580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85,985 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3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solidFill>
                            <a:srgbClr val="22222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initiator_codon_variant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22222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943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1,953 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83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solidFill>
                            <a:srgbClr val="22222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missense_variant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222222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1,030,287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1,668,693 </a:t>
                      </a:r>
                      <a:endParaRPr lang="en-GB" sz="1100" i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149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 smtClean="0">
                <a:solidFill>
                  <a:srgbClr val="AC0000"/>
                </a:solidFill>
                <a:ea typeface="+mj-ea"/>
                <a:cs typeface="+mj-cs"/>
              </a:rPr>
              <a:t>Lower confidence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700"/>
            <a:ext cx="3842732" cy="253613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854773"/>
              </p:ext>
            </p:extLst>
          </p:nvPr>
        </p:nvGraphicFramePr>
        <p:xfrm>
          <a:off x="457200" y="2809186"/>
          <a:ext cx="8262331" cy="3543300"/>
        </p:xfrm>
        <a:graphic>
          <a:graphicData uri="http://schemas.openxmlformats.org/drawingml/2006/table">
            <a:tbl>
              <a:tblPr firstRow="1" firstCol="1" bandRow="1"/>
              <a:tblGrid>
                <a:gridCol w="1836073"/>
                <a:gridCol w="989440"/>
                <a:gridCol w="623075"/>
                <a:gridCol w="1005590"/>
                <a:gridCol w="1082094"/>
                <a:gridCol w="854284"/>
                <a:gridCol w="1036191"/>
                <a:gridCol w="835584"/>
              </a:tblGrid>
              <a:tr h="33337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Coverage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# SNPs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Het/Hom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EMS SNP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Avg. EMS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SNP / line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%EMS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non-EMS transitions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%EMS error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Kronos</a:t>
                      </a:r>
                      <a:endParaRPr lang="en-GB" sz="1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HetMC3/HomMC2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5,525,228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2.46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5,085,379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3,313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92.04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35,707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0.70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HetMC4/HomMC3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4,601,287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2.15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4,507,550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2,937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97.96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12,525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0.28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b="1" i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HetMC5/HomMC3 </a:t>
                      </a:r>
                      <a:endParaRPr lang="en-GB" sz="14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4,189,561</a:t>
                      </a:r>
                      <a:endParaRPr lang="en-GB" sz="14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1.87</a:t>
                      </a:r>
                      <a:endParaRPr lang="en-GB" sz="14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4,152,707</a:t>
                      </a:r>
                      <a:endParaRPr lang="en-GB" sz="14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2,705</a:t>
                      </a:r>
                      <a:endParaRPr lang="en-GB" sz="14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99.12</a:t>
                      </a:r>
                      <a:endParaRPr lang="en-GB" sz="14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7,323</a:t>
                      </a:r>
                      <a:endParaRPr lang="en-GB" sz="14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0.18</a:t>
                      </a:r>
                      <a:endParaRPr lang="en-GB" sz="14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530225" algn="l"/>
                        </a:tabLs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20650"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Cadenza</a:t>
                      </a:r>
                      <a:endParaRPr kumimoji="0" lang="en-GB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530225" algn="l"/>
                        </a:tabLst>
                      </a:pP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20650"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HetMC3/HomMC2 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8,599,721 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2.85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8,083,066 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530225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6,736 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93.99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20650"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108,261 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1.34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HetMC4/HomMC3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7,203,110 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2.58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7,054,109 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530225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5,878 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97.93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20650"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29,019 </a:t>
                      </a:r>
                      <a:endParaRPr lang="en-GB" sz="11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0.41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i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HetMC5/HomMC3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</a:t>
                      </a:r>
                      <a:endParaRPr lang="en-GB" sz="14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6,470,733 </a:t>
                      </a:r>
                      <a:endParaRPr lang="en-GB" sz="14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2.21</a:t>
                      </a:r>
                      <a:endParaRPr lang="en-GB" sz="14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6,421,522 </a:t>
                      </a:r>
                      <a:endParaRPr lang="en-GB" sz="14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530225" algn="l"/>
                        </a:tabLs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5,351 </a:t>
                      </a:r>
                      <a:endParaRPr lang="en-GB" sz="14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99.24</a:t>
                      </a:r>
                      <a:endParaRPr lang="en-GB" sz="14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20650"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10,569 </a:t>
                      </a:r>
                      <a:endParaRPr lang="en-GB" sz="14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0.16</a:t>
                      </a:r>
                      <a:endParaRPr lang="en-GB" sz="14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37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47" b="21705"/>
          <a:stretch/>
        </p:blipFill>
        <p:spPr>
          <a:xfrm>
            <a:off x="5609047" y="182080"/>
            <a:ext cx="3364992" cy="65418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" y="866408"/>
            <a:ext cx="44577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Over 10M mutations in wheat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Eliminate protein or alter function in &gt;90% of wheat genes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Open access searchable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Seeds free of IP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981201" y="3962401"/>
            <a:ext cx="4819649" cy="2286000"/>
            <a:chOff x="1939744" y="4148057"/>
            <a:chExt cx="4911468" cy="2414823"/>
          </a:xfrm>
        </p:grpSpPr>
        <p:sp>
          <p:nvSpPr>
            <p:cNvPr id="11" name="Rounded Rectangle 10"/>
            <p:cNvSpPr/>
            <p:nvPr/>
          </p:nvSpPr>
          <p:spPr>
            <a:xfrm>
              <a:off x="5608785" y="5300575"/>
              <a:ext cx="1242427" cy="1190171"/>
            </a:xfrm>
            <a:prstGeom prst="roundRect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/>
            <p:cNvCxnSpPr>
              <a:stCxn id="11" idx="1"/>
              <a:endCxn id="13" idx="0"/>
            </p:cNvCxnSpPr>
            <p:nvPr/>
          </p:nvCxnSpPr>
          <p:spPr>
            <a:xfrm flipH="1" flipV="1">
              <a:off x="3074198" y="4148057"/>
              <a:ext cx="2534587" cy="1747604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sp>
          <p:nvSpPr>
            <p:cNvPr id="13" name="Rounded Rectangle 12"/>
            <p:cNvSpPr/>
            <p:nvPr/>
          </p:nvSpPr>
          <p:spPr>
            <a:xfrm>
              <a:off x="1939744" y="4148057"/>
              <a:ext cx="2268909" cy="2414823"/>
            </a:xfrm>
            <a:prstGeom prst="roundRect">
              <a:avLst>
                <a:gd name="adj" fmla="val 9856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t="58012" r="78861" b="29220"/>
          <a:stretch/>
        </p:blipFill>
        <p:spPr>
          <a:xfrm>
            <a:off x="2057400" y="4040504"/>
            <a:ext cx="2089325" cy="20326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718" y="2417547"/>
            <a:ext cx="1892013" cy="723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7400" y="6400800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Brittany Hazzard</a:t>
            </a: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857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 smtClean="0">
                <a:solidFill>
                  <a:srgbClr val="AC0000"/>
                </a:solidFill>
                <a:cs typeface="Arial"/>
              </a:rPr>
              <a:t>Access to mutants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28600" y="1167954"/>
            <a:ext cx="8585648" cy="4343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endParaRPr lang="en-GB" sz="2000" i="1" dirty="0" smtClean="0">
              <a:solidFill>
                <a:sysClr val="windowText" lastClr="000000"/>
              </a:solidFill>
              <a:cs typeface="Arial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000" dirty="0" smtClean="0">
                <a:solidFill>
                  <a:sysClr val="windowText" lastClr="000000"/>
                </a:solidFill>
                <a:cs typeface="Arial"/>
              </a:rPr>
              <a:t> Databases of mutations are available at</a:t>
            </a:r>
          </a:p>
          <a:p>
            <a:pPr marL="1200150" lvl="2" indent="-285750" fontAlgn="auto">
              <a:spcBef>
                <a:spcPct val="20000"/>
              </a:spcBef>
              <a:spcAft>
                <a:spcPts val="0"/>
              </a:spcAft>
              <a:buFont typeface="Wingdings" charset="2"/>
              <a:buChar char="ü"/>
              <a:defRPr/>
            </a:pPr>
            <a:r>
              <a:rPr lang="en-GB" sz="2000" dirty="0" smtClean="0">
                <a:solidFill>
                  <a:srgbClr val="AC0000"/>
                </a:solidFill>
                <a:cs typeface="Arial"/>
                <a:hlinkClick r:id="rId4"/>
              </a:rPr>
              <a:t>www.wheat-tilling.com</a:t>
            </a:r>
            <a:endParaRPr lang="en-GB" sz="2000" dirty="0" smtClean="0">
              <a:solidFill>
                <a:srgbClr val="AC0000"/>
              </a:solidFill>
              <a:cs typeface="Arial"/>
            </a:endParaRPr>
          </a:p>
          <a:p>
            <a:pPr marL="1200150" lvl="2" indent="-285750" fontAlgn="auto">
              <a:spcBef>
                <a:spcPct val="20000"/>
              </a:spcBef>
              <a:spcAft>
                <a:spcPts val="0"/>
              </a:spcAft>
              <a:buFont typeface="Wingdings" charset="2"/>
              <a:buChar char="ü"/>
              <a:defRPr/>
            </a:pPr>
            <a:r>
              <a:rPr lang="en-GB" sz="2000" dirty="0" smtClean="0">
                <a:solidFill>
                  <a:srgbClr val="AC0000"/>
                </a:solidFill>
                <a:cs typeface="Arial"/>
              </a:rPr>
              <a:t> </a:t>
            </a:r>
            <a:r>
              <a:rPr lang="en-GB" sz="2000" b="1" dirty="0" err="1">
                <a:solidFill>
                  <a:srgbClr val="AC0000"/>
                </a:solidFill>
                <a:latin typeface="Trebuchet MS" charset="0"/>
                <a:ea typeface="Trebuchet MS" charset="0"/>
                <a:cs typeface="Trebuchet MS" charset="0"/>
              </a:rPr>
              <a:t>www.dubcovskylab.ucdavis.edu</a:t>
            </a:r>
            <a:endParaRPr lang="en-GB" sz="2000" b="1" dirty="0">
              <a:solidFill>
                <a:srgbClr val="AC0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1200150" lvl="2" indent="-285750" fontAlgn="auto">
              <a:spcBef>
                <a:spcPct val="20000"/>
              </a:spcBef>
              <a:spcAft>
                <a:spcPts val="0"/>
              </a:spcAft>
              <a:buFont typeface="Wingdings" charset="2"/>
              <a:buChar char="ü"/>
              <a:defRPr/>
            </a:pPr>
            <a:r>
              <a:rPr lang="en-US" sz="2000" u="sng" dirty="0">
                <a:solidFill>
                  <a:srgbClr val="AC0000"/>
                </a:solidFill>
                <a:hlinkClick r:id="rId5"/>
              </a:rPr>
              <a:t>http://</a:t>
            </a:r>
            <a:r>
              <a:rPr lang="en-US" sz="2000" u="sng" dirty="0" smtClean="0">
                <a:solidFill>
                  <a:srgbClr val="AC0000"/>
                </a:solidFill>
                <a:hlinkClick r:id="rId5"/>
              </a:rPr>
              <a:t>pre-test.plants.ensembl.org/index.html</a:t>
            </a:r>
            <a:endParaRPr lang="en-GB" sz="2000" dirty="0" smtClean="0">
              <a:solidFill>
                <a:srgbClr val="AC0000"/>
              </a:solidFill>
              <a:cs typeface="Arial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2000" dirty="0">
              <a:solidFill>
                <a:sysClr val="windowText" lastClr="000000"/>
              </a:solidFill>
              <a:cs typeface="Arial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000" dirty="0" smtClean="0">
                <a:solidFill>
                  <a:sysClr val="windowText" lastClr="000000"/>
                </a:solidFill>
                <a:cs typeface="Arial"/>
              </a:rPr>
              <a:t>We hold mirror collection of seeds at UC Davis and JIC Seed Store (seedstor.ac.uk)</a:t>
            </a:r>
          </a:p>
          <a:p>
            <a:pPr lvl="1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000" dirty="0" smtClean="0">
                <a:solidFill>
                  <a:sysClr val="windowText" lastClr="000000"/>
                </a:solidFill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Mutants will be free from any IP for the mutations people find</a:t>
            </a:r>
          </a:p>
          <a:p>
            <a:pPr lvl="2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rgbClr val="000000"/>
                </a:solidFill>
              </a:rPr>
              <a:t> £15 for </a:t>
            </a:r>
            <a:r>
              <a:rPr lang="en-GB" sz="2000" dirty="0" smtClean="0">
                <a:solidFill>
                  <a:srgbClr val="000000"/>
                </a:solidFill>
              </a:rPr>
              <a:t>non-commercial use</a:t>
            </a:r>
            <a:endParaRPr lang="en-GB" sz="2000" dirty="0">
              <a:solidFill>
                <a:srgbClr val="000000"/>
              </a:solidFill>
            </a:endParaRPr>
          </a:p>
          <a:p>
            <a:pPr lvl="2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rgbClr val="000000"/>
                </a:solidFill>
              </a:rPr>
              <a:t> £200 for </a:t>
            </a:r>
            <a:r>
              <a:rPr lang="en-GB" sz="2000" dirty="0" smtClean="0">
                <a:solidFill>
                  <a:srgbClr val="000000"/>
                </a:solidFill>
              </a:rPr>
              <a:t>commercial use(freedom </a:t>
            </a:r>
            <a:r>
              <a:rPr lang="en-GB" sz="2000" dirty="0">
                <a:solidFill>
                  <a:srgbClr val="000000"/>
                </a:solidFill>
              </a:rPr>
              <a:t>to operate)</a:t>
            </a:r>
          </a:p>
          <a:p>
            <a:pPr lvl="1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1600" dirty="0" smtClean="0">
              <a:solidFill>
                <a:sysClr val="windowText" lastClr="000000"/>
              </a:solidFill>
              <a:cs typeface="Arial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0" t="16099" r="40274" b="64825"/>
          <a:stretch/>
        </p:blipFill>
        <p:spPr bwMode="auto">
          <a:xfrm>
            <a:off x="5181600" y="5093701"/>
            <a:ext cx="3352800" cy="116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75364" y="6249236"/>
            <a:ext cx="3565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https://www.seedstor.ac.uk/</a:t>
            </a: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70456"/>
            <a:ext cx="1977422" cy="130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026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18844" r="24125" b="7292"/>
          <a:stretch/>
        </p:blipFill>
        <p:spPr bwMode="auto">
          <a:xfrm>
            <a:off x="107504" y="116632"/>
            <a:ext cx="8827441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8" t="44094" r="12366" b="20469"/>
          <a:stretch/>
        </p:blipFill>
        <p:spPr bwMode="auto">
          <a:xfrm>
            <a:off x="467544" y="5029754"/>
            <a:ext cx="4824537" cy="182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27984" y="5445224"/>
            <a:ext cx="3635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000000"/>
                </a:solidFill>
              </a:rPr>
              <a:t>Standard </a:t>
            </a:r>
            <a:r>
              <a:rPr lang="en-GB" sz="1600" dirty="0" err="1" smtClean="0">
                <a:solidFill>
                  <a:srgbClr val="000000"/>
                </a:solidFill>
              </a:rPr>
              <a:t>phytosanitary</a:t>
            </a:r>
            <a:r>
              <a:rPr lang="en-GB" sz="1600" dirty="0" smtClean="0">
                <a:solidFill>
                  <a:srgbClr val="000000"/>
                </a:solidFill>
              </a:rPr>
              <a:t> also available. Useful for most countries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40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1" t="14004" r="4041" b="100"/>
          <a:stretch/>
        </p:blipFill>
        <p:spPr>
          <a:xfrm>
            <a:off x="-425975" y="685800"/>
            <a:ext cx="8509000" cy="974513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423333" y="0"/>
            <a:ext cx="1036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/>
                <a:cs typeface="Avenir Book"/>
              </a:rPr>
              <a:t>Reverse genetics in wheat: TILLING-by-sequencing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6334" y="6423598"/>
            <a:ext cx="2883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</a:rPr>
              <a:t>Krasileva et al, </a:t>
            </a:r>
            <a:r>
              <a:rPr lang="en-US" sz="1600" i="1" dirty="0" smtClean="0">
                <a:latin typeface="Avenir Book"/>
                <a:cs typeface="Avenir Book"/>
              </a:rPr>
              <a:t>in review 2016</a:t>
            </a:r>
            <a:endParaRPr lang="en-US" sz="1600" dirty="0">
              <a:latin typeface="Avenir Book"/>
              <a:cs typeface="Avenir Book"/>
            </a:endParaRPr>
          </a:p>
        </p:txBody>
      </p:sp>
      <p:pic>
        <p:nvPicPr>
          <p:cNvPr id="124" name="Picture 17" descr="http://3.bp.blogspot.com/_vkPwAaDNKfs/S-ECDAhXTyI/AAAAAAAAAKA/bWZXHojvUVY/s1600/seal_blue-gol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3851" y="1819174"/>
            <a:ext cx="800100" cy="823547"/>
          </a:xfrm>
          <a:prstGeom prst="rect">
            <a:avLst/>
          </a:prstGeom>
          <a:noFill/>
        </p:spPr>
      </p:pic>
      <p:pic>
        <p:nvPicPr>
          <p:cNvPr id="125" name="Picture 2" descr="http://www.freshproduce.org.uk/blog/wp-content/uploads/2011/04/RResLogoR6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66704" y="2804038"/>
            <a:ext cx="696898" cy="936000"/>
          </a:xfrm>
          <a:prstGeom prst="rect">
            <a:avLst/>
          </a:prstGeom>
          <a:noFill/>
        </p:spPr>
      </p:pic>
      <p:pic>
        <p:nvPicPr>
          <p:cNvPr id="127" name="Picture 10" descr="http://www.ebi.ac.uk/Rebholz-srv/BootStrep/logos/EMBL-EBI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98" y="4584077"/>
            <a:ext cx="1452031" cy="449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il_fi" descr="http://picls.lifesci.dundee.ac.uk/symposium2011/images/JohnInnesCentre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21189" y="3806213"/>
            <a:ext cx="1290059" cy="61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Shape 61" descr="Screen Shot 2016-06-26 at 11.45.0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43389" y="960329"/>
            <a:ext cx="1220213" cy="639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3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 smtClean="0">
                <a:solidFill>
                  <a:srgbClr val="AC0000"/>
                </a:solidFill>
                <a:cs typeface="Arial"/>
              </a:rPr>
              <a:t>Validation of SNPs with KASP markers</a:t>
            </a:r>
            <a:endParaRPr lang="en-GB" b="1" dirty="0">
              <a:solidFill>
                <a:srgbClr val="AC0000"/>
              </a:solidFill>
              <a:cs typeface="Arial"/>
            </a:endParaRPr>
          </a:p>
        </p:txBody>
      </p:sp>
      <p:pic>
        <p:nvPicPr>
          <p:cNvPr id="6" name="Picture 6" descr="http://polymarker.tgac.ac.uk/images/polymarker_heade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3" t="25898" r="54311" b="19648"/>
          <a:stretch/>
        </p:blipFill>
        <p:spPr bwMode="auto">
          <a:xfrm>
            <a:off x="6084168" y="262507"/>
            <a:ext cx="2811938" cy="66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033"/>
              </p:ext>
            </p:extLst>
          </p:nvPr>
        </p:nvGraphicFramePr>
        <p:xfrm>
          <a:off x="533400" y="1600200"/>
          <a:ext cx="7924800" cy="3171032"/>
        </p:xfrm>
        <a:graphic>
          <a:graphicData uri="http://schemas.openxmlformats.org/drawingml/2006/table">
            <a:tbl>
              <a:tblPr firstRow="1" firstCol="1" bandRow="1"/>
              <a:tblGrid>
                <a:gridCol w="4437887"/>
                <a:gridCol w="980033"/>
                <a:gridCol w="842671"/>
                <a:gridCol w="243027"/>
                <a:gridCol w="663923"/>
                <a:gridCol w="757259"/>
              </a:tblGrid>
              <a:tr h="25948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   Kronos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     Cadenza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4910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No. 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%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No. 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%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65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Independent M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families tested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67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>
                        <a:effectLst/>
                        <a:latin typeface="+mj-lt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>
                        <a:effectLst/>
                        <a:latin typeface="+mj-lt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>
                        <a:effectLst/>
                        <a:latin typeface="+mj-lt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365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Valid KASP assays and Sanger sequence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133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>
                        <a:effectLst/>
                        <a:latin typeface="+mj-lt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>
                        <a:effectLst/>
                        <a:latin typeface="+mj-lt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147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>
                        <a:effectLst/>
                        <a:latin typeface="+mj-lt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0493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False positives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0.7%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>
                        <a:effectLst/>
                        <a:latin typeface="+mj-lt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0.7%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365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Mutations confirmed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132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99.2%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146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99.3%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365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Expected segregation (MAPS with correction</a:t>
                      </a:r>
                      <a:r>
                        <a:rPr lang="en-US" sz="1600" baseline="30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)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130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98.5%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>
                        <a:effectLst/>
                        <a:latin typeface="+mj-lt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139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95.2%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365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HOM mutation originally classified as HET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1.5%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600">
                        <a:effectLst/>
                        <a:latin typeface="+mj-lt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1.4%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365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HET mutation originally classified as HOM</a:t>
                      </a:r>
                      <a:r>
                        <a:rPr lang="en-US" sz="1600" baseline="30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0.0%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3.4%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71171" t="8816" r="1281" b="40119"/>
          <a:stretch/>
        </p:blipFill>
        <p:spPr>
          <a:xfrm>
            <a:off x="1360983" y="4956620"/>
            <a:ext cx="1623764" cy="16561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71077" t="7706" r="1761" b="41119"/>
          <a:stretch/>
        </p:blipFill>
        <p:spPr>
          <a:xfrm>
            <a:off x="3132608" y="4953000"/>
            <a:ext cx="1604392" cy="16598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l="71968" t="8850" r="1211" b="39974"/>
          <a:stretch/>
        </p:blipFill>
        <p:spPr>
          <a:xfrm>
            <a:off x="4876800" y="4953000"/>
            <a:ext cx="1584573" cy="16598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/>
          <a:srcRect l="71050" t="7394" r="1276" b="41430"/>
          <a:stretch/>
        </p:blipFill>
        <p:spPr>
          <a:xfrm>
            <a:off x="6519006" y="4953000"/>
            <a:ext cx="1631082" cy="1659805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228600" y="1270522"/>
            <a:ext cx="8585648" cy="473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GB" sz="1600" i="1" dirty="0" err="1" smtClean="0">
                <a:solidFill>
                  <a:srgbClr val="AC0000"/>
                </a:solidFill>
                <a:cs typeface="Arial"/>
              </a:rPr>
              <a:t>PolyMarker</a:t>
            </a:r>
            <a:r>
              <a:rPr lang="en-GB" sz="1600" i="1" dirty="0" smtClean="0">
                <a:solidFill>
                  <a:srgbClr val="AC0000"/>
                </a:solidFill>
                <a:cs typeface="Arial"/>
              </a:rPr>
              <a:t> assays worked first time for 85% of the SNPs.</a:t>
            </a:r>
            <a:endParaRPr lang="en-GB" sz="1600" i="1" dirty="0">
              <a:solidFill>
                <a:srgbClr val="AC0000"/>
              </a:solidFill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49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 smtClean="0">
                <a:solidFill>
                  <a:srgbClr val="AC0000"/>
                </a:solidFill>
                <a:cs typeface="Arial"/>
              </a:rPr>
              <a:t>Potential issues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04800" y="1295400"/>
            <a:ext cx="8585648" cy="4343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endParaRPr lang="en-GB" sz="1800" dirty="0" smtClean="0">
              <a:solidFill>
                <a:sysClr val="windowText" lastClr="000000"/>
              </a:solidFill>
              <a:cs typeface="Arial"/>
            </a:endParaRP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err="1" smtClean="0">
                <a:solidFill>
                  <a:sysClr val="windowText" lastClr="000000"/>
                </a:solidFill>
                <a:cs typeface="Arial"/>
              </a:rPr>
              <a:t>Het:Hom</a:t>
            </a: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 calls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Residual heterogeneity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err="1" smtClean="0">
                <a:solidFill>
                  <a:sysClr val="windowText" lastClr="000000"/>
                </a:solidFill>
                <a:cs typeface="Arial"/>
              </a:rPr>
              <a:t>Blindspots</a:t>
            </a:r>
            <a:endParaRPr lang="en-GB" sz="1800" dirty="0" smtClean="0">
              <a:solidFill>
                <a:sysClr val="windowText" lastClr="000000"/>
              </a:solidFill>
              <a:cs typeface="Arial"/>
            </a:endParaRP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Missing homoeologue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err="1" smtClean="0">
                <a:solidFill>
                  <a:sysClr val="windowText" lastClr="000000"/>
                </a:solidFill>
                <a:cs typeface="Arial"/>
              </a:rPr>
              <a:t>Mis</a:t>
            </a: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-annotation of gene model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i="1" dirty="0" smtClean="0">
              <a:solidFill>
                <a:sysClr val="windowText" lastClr="000000"/>
              </a:solidFill>
              <a:cs typeface="Arial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1800" dirty="0" smtClean="0">
              <a:solidFill>
                <a:sysClr val="windowText" lastClr="000000"/>
              </a:solidFill>
              <a:cs typeface="Arial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11"/>
            <a:ext cx="2565177" cy="168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81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 err="1" smtClean="0">
                <a:solidFill>
                  <a:srgbClr val="AC0000"/>
                </a:solidFill>
                <a:cs typeface="Arial"/>
              </a:rPr>
              <a:t>Het:Hom</a:t>
            </a:r>
            <a:r>
              <a:rPr lang="en-GB" b="1" dirty="0" smtClean="0">
                <a:solidFill>
                  <a:srgbClr val="AC0000"/>
                </a:solidFill>
                <a:cs typeface="Arial"/>
              </a:rPr>
              <a:t> calls</a:t>
            </a:r>
          </a:p>
        </p:txBody>
      </p:sp>
      <p:pic>
        <p:nvPicPr>
          <p:cNvPr id="5" name="Picture 4" descr="../../../Documents/Manuscripts/Krasileva_TILLINGbySequencing/checks/final_files/corrected_hethom/SFigure6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66" b="48824"/>
          <a:stretch>
            <a:fillRect/>
          </a:stretch>
        </p:blipFill>
        <p:spPr bwMode="auto">
          <a:xfrm>
            <a:off x="2286000" y="910771"/>
            <a:ext cx="5711842" cy="279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../../../Documents/Manuscripts/Krasileva_TILLINGbySequencing/checks/final_files/corrected_hethom/SFigure6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5" b="49640"/>
          <a:stretch>
            <a:fillRect/>
          </a:stretch>
        </p:blipFill>
        <p:spPr bwMode="auto">
          <a:xfrm>
            <a:off x="2253814" y="3707742"/>
            <a:ext cx="5729514" cy="275667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324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74667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AC0000"/>
                </a:solidFill>
                <a:latin typeface="Trebuchet MS" charset="0"/>
                <a:ea typeface="Trebuchet MS" charset="0"/>
                <a:cs typeface="Trebuchet MS" charset="0"/>
              </a:rPr>
              <a:t>In the full sight: We detect residual heterogeneity within populations </a:t>
            </a:r>
            <a:endParaRPr lang="en-US" sz="2800" b="1" dirty="0">
              <a:solidFill>
                <a:srgbClr val="AC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Kronos.ktc25_30_33.minLib20HetMinCov4.bargraph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6"/>
          <a:stretch/>
        </p:blipFill>
        <p:spPr>
          <a:xfrm>
            <a:off x="1168401" y="1417638"/>
            <a:ext cx="6682316" cy="5508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47333" y="1380067"/>
            <a:ext cx="4250267" cy="35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81199" y="5147733"/>
            <a:ext cx="508000" cy="62653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85066" y="5147733"/>
            <a:ext cx="508000" cy="62653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6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4" y="71439"/>
            <a:ext cx="8906933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AC0000"/>
                </a:solidFill>
                <a:latin typeface="Trebuchet MS" charset="0"/>
                <a:ea typeface="Trebuchet MS" charset="0"/>
                <a:cs typeface="Trebuchet MS" charset="0"/>
              </a:rPr>
              <a:t>Residual heterogeneity in Kronos population</a:t>
            </a:r>
            <a:endParaRPr lang="en-US" sz="2400" b="1" dirty="0">
              <a:solidFill>
                <a:srgbClr val="AC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16/06/15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NIB 2015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A94-7ABA-D044-991B-8E7456290F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He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190"/>
            <a:ext cx="9144000" cy="578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3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00545"/>
            <a:ext cx="912706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b="1" dirty="0" err="1" smtClean="0">
                <a:solidFill>
                  <a:srgbClr val="AC0000"/>
                </a:solidFill>
                <a:latin typeface="Trebuchet MS" charset="0"/>
                <a:ea typeface="Trebuchet MS" charset="0"/>
                <a:cs typeface="Trebuchet MS" charset="0"/>
              </a:rPr>
              <a:t>Blindspots</a:t>
            </a:r>
            <a:r>
              <a:rPr lang="en-US" sz="2400" b="1" dirty="0" smtClean="0">
                <a:solidFill>
                  <a:srgbClr val="AC0000"/>
                </a:solidFill>
                <a:latin typeface="Trebuchet MS" charset="0"/>
                <a:ea typeface="Trebuchet MS" charset="0"/>
                <a:cs typeface="Trebuchet MS" charset="0"/>
              </a:rPr>
              <a:t>: assembly redundancies and copy number variants </a:t>
            </a:r>
            <a:endParaRPr lang="en-US" sz="2400" b="1" dirty="0">
              <a:solidFill>
                <a:srgbClr val="AC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574800" y="2099733"/>
            <a:ext cx="1778000" cy="169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411130" y="2099733"/>
            <a:ext cx="322580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77999" y="2353734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30399" y="2506134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82799" y="2658534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35199" y="2810934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387599" y="2963334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73599" y="2353735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25999" y="2506135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78399" y="2658535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30799" y="2810935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83199" y="2963335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3334" y="2318605"/>
            <a:ext cx="2172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+mn-cs"/>
              </a:rPr>
              <a:t>Non-unique mapping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cs typeface="+mn-cs"/>
              </a:rPr>
              <a:t>o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cs typeface="+mn-cs"/>
              </a:rPr>
              <a:t>f the reads</a:t>
            </a:r>
            <a:endParaRPr lang="en-US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597" y="1899739"/>
            <a:ext cx="956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contig1</a:t>
            </a:r>
            <a:endParaRPr lang="en-US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30002" y="1882806"/>
            <a:ext cx="956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contig2</a:t>
            </a:r>
            <a:endParaRPr lang="en-US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3463" y="3726935"/>
            <a:ext cx="7535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  <a:cs typeface="+mn-cs"/>
              </a:rPr>
              <a:t>Mapping quality = 0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  <a:cs typeface="+mn-cs"/>
              </a:rPr>
              <a:t>Our threshold for calling mutations is 20</a:t>
            </a:r>
            <a:endParaRPr lang="en-US" sz="32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3248" y="1414964"/>
            <a:ext cx="4981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Contig1 is 100% identical to  region in </a:t>
            </a:r>
            <a:r>
              <a:rPr lang="en-US" sz="2000" dirty="0" err="1" smtClean="0">
                <a:solidFill>
                  <a:prstClr val="black"/>
                </a:solidFill>
                <a:latin typeface="Calibri"/>
                <a:cs typeface="+mn-cs"/>
              </a:rPr>
              <a:t>contig</a:t>
            </a: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 2</a:t>
            </a:r>
            <a:endParaRPr lang="en-US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67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0134" y="100545"/>
            <a:ext cx="89069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b="1" dirty="0">
                <a:solidFill>
                  <a:srgbClr val="AC0000"/>
                </a:solidFill>
              </a:rPr>
              <a:t>C</a:t>
            </a:r>
            <a:r>
              <a:rPr lang="en-US" sz="2800" b="1" dirty="0" smtClean="0">
                <a:solidFill>
                  <a:srgbClr val="AC0000"/>
                </a:solidFill>
              </a:rPr>
              <a:t>urrent solution: masking</a:t>
            </a:r>
            <a:endParaRPr lang="en-US" sz="2800" b="1" dirty="0">
              <a:solidFill>
                <a:srgbClr val="AC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411130" y="2099733"/>
            <a:ext cx="322580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73599" y="3015737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25999" y="3168137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78399" y="3320537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30799" y="3472937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83199" y="3625337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73599" y="2353735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25999" y="2506135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78399" y="2658535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30799" y="2810935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83199" y="2963335"/>
            <a:ext cx="5418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3334" y="2318605"/>
            <a:ext cx="2172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+mn-cs"/>
              </a:rPr>
              <a:t>Non-unique mapping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cs typeface="+mn-cs"/>
              </a:rPr>
              <a:t>o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cs typeface="+mn-cs"/>
              </a:rPr>
              <a:t>f the reads</a:t>
            </a:r>
            <a:endParaRPr lang="en-US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597" y="1899739"/>
            <a:ext cx="956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contig1</a:t>
            </a:r>
            <a:endParaRPr lang="en-US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30002" y="1882806"/>
            <a:ext cx="956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contig2</a:t>
            </a:r>
            <a:endParaRPr lang="en-US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3248" y="1414964"/>
            <a:ext cx="4981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Contig1 is 100% identical to  region in </a:t>
            </a:r>
            <a:r>
              <a:rPr lang="en-US" sz="2000" dirty="0" err="1" smtClean="0">
                <a:solidFill>
                  <a:prstClr val="black"/>
                </a:solidFill>
                <a:latin typeface="Calibri"/>
                <a:cs typeface="+mn-cs"/>
              </a:rPr>
              <a:t>contig</a:t>
            </a: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 2</a:t>
            </a:r>
            <a:endParaRPr lang="en-US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8661" y="1913584"/>
            <a:ext cx="162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+mn-cs"/>
              </a:rPr>
              <a:t>XXXXXXXXXXXX</a:t>
            </a:r>
            <a:endParaRPr lang="en-US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130799" y="2099735"/>
            <a:ext cx="0" cy="179493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08662" y="3776133"/>
            <a:ext cx="3469738" cy="1422399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</a:rPr>
              <a:t>This mutation can also be at contig1</a:t>
            </a:r>
            <a:endParaRPr lang="en-US" sz="2800" dirty="0">
              <a:solidFill>
                <a:prstClr val="black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4386739" y="3472937"/>
            <a:ext cx="744060" cy="3031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88640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AC0000"/>
                </a:solidFill>
              </a:rPr>
              <a:t>Missing Homoeologue</a:t>
            </a:r>
            <a:endParaRPr lang="en-GB" dirty="0">
              <a:solidFill>
                <a:srgbClr val="AC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9"/>
          <a:stretch/>
        </p:blipFill>
        <p:spPr>
          <a:xfrm>
            <a:off x="304800" y="762000"/>
            <a:ext cx="5365204" cy="20912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8" b="70350"/>
          <a:stretch/>
        </p:blipFill>
        <p:spPr>
          <a:xfrm>
            <a:off x="304800" y="2894796"/>
            <a:ext cx="5365206" cy="10171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5" b="61052"/>
          <a:stretch/>
        </p:blipFill>
        <p:spPr>
          <a:xfrm>
            <a:off x="304800" y="3989660"/>
            <a:ext cx="5365204" cy="10395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5" b="47075"/>
          <a:stretch/>
        </p:blipFill>
        <p:spPr>
          <a:xfrm>
            <a:off x="304800" y="5104595"/>
            <a:ext cx="5365204" cy="1448605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980484" y="3713447"/>
            <a:ext cx="2870648" cy="2631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endParaRPr lang="en-GB" sz="1800" dirty="0" smtClean="0">
              <a:solidFill>
                <a:sysClr val="windowText" lastClr="000000"/>
              </a:solidFill>
              <a:cs typeface="Arial"/>
            </a:endParaRP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Two possible mistakes: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HET v HOM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Incorrect genome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i="1" dirty="0" smtClean="0">
              <a:solidFill>
                <a:sysClr val="windowText" lastClr="000000"/>
              </a:solidFill>
              <a:cs typeface="Arial"/>
            </a:endParaRPr>
          </a:p>
          <a:p>
            <a:pPr lvl="1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1800" dirty="0" smtClean="0">
              <a:solidFill>
                <a:sysClr val="windowText" lastClr="000000"/>
              </a:solidFill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87616" y="2971800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 smtClean="0"/>
              <a:t>Mis</a:t>
            </a:r>
            <a:r>
              <a:rPr lang="en-GB" sz="1600" dirty="0" smtClean="0"/>
              <a:t>-mapped reads from D dilute homozygous mutation in A</a:t>
            </a:r>
            <a:endParaRPr lang="en-GB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670004" y="6336207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King et al </a:t>
            </a:r>
            <a:r>
              <a:rPr lang="en-GB" sz="1600" dirty="0" err="1" smtClean="0"/>
              <a:t>Plos</a:t>
            </a:r>
            <a:r>
              <a:rPr lang="en-GB" sz="1600" dirty="0" smtClean="0"/>
              <a:t> One 2015</a:t>
            </a:r>
            <a:endParaRPr lang="en-GB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885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88640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AC0000"/>
                </a:solidFill>
              </a:rPr>
              <a:t>Mis</a:t>
            </a:r>
            <a:r>
              <a:rPr lang="en-GB" b="1" dirty="0">
                <a:solidFill>
                  <a:srgbClr val="AC0000"/>
                </a:solidFill>
              </a:rPr>
              <a:t>-annotation of gene </a:t>
            </a:r>
            <a:r>
              <a:rPr lang="en-GB" b="1" dirty="0" smtClean="0">
                <a:solidFill>
                  <a:srgbClr val="AC0000"/>
                </a:solidFill>
              </a:rPr>
              <a:t>model</a:t>
            </a:r>
            <a:endParaRPr lang="en-GB" b="1" dirty="0">
              <a:solidFill>
                <a:srgbClr val="AC000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200" y="838200"/>
            <a:ext cx="8458200" cy="2631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Predictions on putative effects are based on gene model.</a:t>
            </a:r>
          </a:p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If gene model missing: mutations called as inter-genic variants</a:t>
            </a:r>
          </a:p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If gene model is incorrect: our variant effect prediction will also be incorrect.</a:t>
            </a:r>
          </a:p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i="1" dirty="0" smtClean="0">
              <a:solidFill>
                <a:sysClr val="windowText" lastClr="000000"/>
              </a:solidFill>
              <a:cs typeface="Arial"/>
            </a:endParaRPr>
          </a:p>
          <a:p>
            <a:pPr lvl="1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1800" dirty="0" smtClean="0">
              <a:solidFill>
                <a:sysClr val="windowText" lastClr="000000"/>
              </a:solidFill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6190" t="26678" r="24762" b="57265"/>
          <a:stretch/>
        </p:blipFill>
        <p:spPr>
          <a:xfrm>
            <a:off x="663601" y="2971800"/>
            <a:ext cx="7312742" cy="25908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4114800" y="3200400"/>
            <a:ext cx="1828800" cy="2362200"/>
          </a:xfrm>
          <a:prstGeom prst="roundRect">
            <a:avLst/>
          </a:prstGeom>
          <a:noFill/>
          <a:ln w="28575" cap="flat" cmpd="sng" algn="ctr">
            <a:solidFill>
              <a:srgbClr val="A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28" y="57912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www.wheat-training.com/wp-content/uploads/TILLING/pdfs/Improving-Gene-models.pdf</a:t>
            </a:r>
            <a:r>
              <a:rPr lang="en-GB" dirty="0" smtClean="0"/>
              <a:t> 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26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88640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AC0000"/>
                </a:solidFill>
              </a:rPr>
              <a:t>Selecting mutations to take forward</a:t>
            </a:r>
            <a:endParaRPr lang="en-GB" b="1" dirty="0">
              <a:solidFill>
                <a:srgbClr val="AC000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200" y="838200"/>
            <a:ext cx="8458200" cy="2631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Type of mutation (truncation, position, SIFT (!))</a:t>
            </a:r>
          </a:p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err="1" smtClean="0">
                <a:solidFill>
                  <a:sysClr val="windowText" lastClr="000000"/>
                </a:solidFill>
                <a:cs typeface="Arial"/>
              </a:rPr>
              <a:t>Zygocity</a:t>
            </a: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 </a:t>
            </a:r>
          </a:p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Population (4x vs 6x)</a:t>
            </a:r>
          </a:p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Evidence (coverage)</a:t>
            </a:r>
          </a:p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i="1" dirty="0" smtClean="0">
              <a:solidFill>
                <a:sysClr val="windowText" lastClr="000000"/>
              </a:solidFill>
              <a:cs typeface="Arial"/>
            </a:endParaRPr>
          </a:p>
          <a:p>
            <a:pPr lvl="1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1800" dirty="0" smtClean="0">
              <a:solidFill>
                <a:sysClr val="windowText" lastClr="000000"/>
              </a:solidFill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6190" t="26678" r="24762" b="57265"/>
          <a:stretch/>
        </p:blipFill>
        <p:spPr>
          <a:xfrm>
            <a:off x="663601" y="2971800"/>
            <a:ext cx="7312742" cy="25908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663601" y="3175000"/>
            <a:ext cx="1828800" cy="2362200"/>
          </a:xfrm>
          <a:prstGeom prst="roundRect">
            <a:avLst/>
          </a:prstGeom>
          <a:noFill/>
          <a:ln w="28575" cap="flat" cmpd="sng" algn="ctr">
            <a:solidFill>
              <a:srgbClr val="A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28" y="57912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www.wheat-training.com/wp-content/uploads/TILLING/pdfs/Selecting-TILLING-mutants.pdf</a:t>
            </a:r>
            <a:r>
              <a:rPr lang="en-GB" dirty="0" smtClean="0"/>
              <a:t> 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0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/>
          <p:cNvGraphicFramePr/>
          <p:nvPr/>
        </p:nvGraphicFramePr>
        <p:xfrm>
          <a:off x="38100" y="2667000"/>
          <a:ext cx="2349481" cy="163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35"/>
          <p:cNvGrpSpPr/>
          <p:nvPr/>
        </p:nvGrpSpPr>
        <p:grpSpPr>
          <a:xfrm>
            <a:off x="192190" y="1751568"/>
            <a:ext cx="1589085" cy="2948464"/>
            <a:chOff x="192190" y="1751568"/>
            <a:chExt cx="1589085" cy="2948464"/>
          </a:xfrm>
        </p:grpSpPr>
        <p:sp>
          <p:nvSpPr>
            <p:cNvPr id="15" name="TextBox 14"/>
            <p:cNvSpPr txBox="1"/>
            <p:nvPr/>
          </p:nvSpPr>
          <p:spPr>
            <a:xfrm>
              <a:off x="457200" y="1751568"/>
              <a:ext cx="1324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err="1" smtClean="0">
                  <a:solidFill>
                    <a:prstClr val="black"/>
                  </a:solidFill>
                  <a:latin typeface="Calibri"/>
                  <a:cs typeface="+mn-cs"/>
                </a:rPr>
                <a:t>S.cerevisiae</a:t>
              </a:r>
              <a:r>
                <a:rPr lang="en-US" sz="1800" i="1" dirty="0" smtClean="0">
                  <a:solidFill>
                    <a:prstClr val="black"/>
                  </a:solidFill>
                  <a:latin typeface="Calibri"/>
                  <a:cs typeface="+mn-cs"/>
                </a:rPr>
                <a:t> </a:t>
              </a:r>
              <a:endParaRPr lang="en-US" sz="1800" i="1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4700" y="4330700"/>
              <a:ext cx="789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cs typeface="+mn-cs"/>
                </a:rPr>
                <a:t>12 Mb</a:t>
              </a:r>
              <a:endParaRPr lang="en-US" sz="1800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7387" y="3568700"/>
              <a:ext cx="806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cs typeface="+mn-cs"/>
                </a:rPr>
                <a:t>coding</a:t>
              </a:r>
              <a:endParaRPr lang="en-US" sz="1800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190" y="2242234"/>
              <a:ext cx="1241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cs typeface="+mn-cs"/>
                </a:rPr>
                <a:t>non-coding  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cs typeface="+mn-cs"/>
                </a:rPr>
                <a:t>repetitive</a:t>
              </a:r>
              <a:endParaRPr lang="en-US" sz="1800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74910" y="228600"/>
            <a:ext cx="91833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000000"/>
                </a:solidFill>
                <a:latin typeface="Avenir Book"/>
                <a:cs typeface="Avenir Book"/>
              </a:rPr>
              <a:t>Most of the wheat genome is non-coding and repetitive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0318" y="5035034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+mn-cs"/>
              </a:rPr>
              <a:t>1996                       </a:t>
            </a:r>
            <a:endParaRPr lang="en-US" sz="1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3" name="Group 46"/>
          <p:cNvGrpSpPr/>
          <p:nvPr/>
        </p:nvGrpSpPr>
        <p:grpSpPr>
          <a:xfrm>
            <a:off x="1926229" y="1751568"/>
            <a:ext cx="4233271" cy="3658632"/>
            <a:chOff x="1926229" y="1751568"/>
            <a:chExt cx="4233271" cy="3658632"/>
          </a:xfrm>
        </p:grpSpPr>
        <p:grpSp>
          <p:nvGrpSpPr>
            <p:cNvPr id="4" name="Group 36"/>
            <p:cNvGrpSpPr/>
            <p:nvPr/>
          </p:nvGrpSpPr>
          <p:grpSpPr>
            <a:xfrm>
              <a:off x="1926229" y="1751568"/>
              <a:ext cx="4233271" cy="3225463"/>
              <a:chOff x="1926229" y="1751568"/>
              <a:chExt cx="4233271" cy="322546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242487" y="1751568"/>
                <a:ext cx="1263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i="1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A. thaliana </a:t>
                </a:r>
                <a:endParaRPr lang="en-US" sz="1800" i="1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87522" y="1751568"/>
                <a:ext cx="1777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i="1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D. </a:t>
                </a:r>
                <a:r>
                  <a:rPr lang="en-US" sz="1800" i="1" dirty="0" err="1" smtClean="0">
                    <a:solidFill>
                      <a:prstClr val="black"/>
                    </a:solidFill>
                    <a:latin typeface="Calibri"/>
                    <a:cs typeface="+mn-cs"/>
                  </a:rPr>
                  <a:t>melanogaster</a:t>
                </a:r>
                <a:r>
                  <a:rPr lang="en-US" sz="1800" i="1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 </a:t>
                </a:r>
                <a:endParaRPr lang="en-US" sz="1800" i="1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09187" y="4330700"/>
                <a:ext cx="9064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135 Mb</a:t>
                </a: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   10x</a:t>
                </a:r>
                <a:endParaRPr lang="en-US" sz="180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06622" y="4330700"/>
                <a:ext cx="9064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180 Mb</a:t>
                </a: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   15x</a:t>
                </a:r>
                <a:endParaRPr lang="en-US" sz="180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graphicFrame>
            <p:nvGraphicFramePr>
              <p:cNvPr id="30" name="Chart 29"/>
              <p:cNvGraphicFramePr/>
              <p:nvPr/>
            </p:nvGraphicFramePr>
            <p:xfrm>
              <a:off x="1926229" y="2667000"/>
              <a:ext cx="2048872" cy="163364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aphicFrame>
            <p:nvGraphicFramePr>
              <p:cNvPr id="32" name="Chart 31"/>
              <p:cNvGraphicFramePr/>
              <p:nvPr/>
            </p:nvGraphicFramePr>
            <p:xfrm>
              <a:off x="3352800" y="2667000"/>
              <a:ext cx="2806700" cy="16637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  <p:sp>
          <p:nvSpPr>
            <p:cNvPr id="43" name="TextBox 42"/>
            <p:cNvSpPr txBox="1"/>
            <p:nvPr/>
          </p:nvSpPr>
          <p:spPr>
            <a:xfrm>
              <a:off x="2573543" y="5040868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cs typeface="+mn-cs"/>
                </a:rPr>
                <a:t>2000</a:t>
              </a:r>
              <a:endParaRPr lang="en-US" sz="1800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29828" y="5008602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cs typeface="+mn-cs"/>
                </a:rPr>
                <a:t>2000</a:t>
              </a:r>
              <a:endParaRPr lang="en-US" sz="1800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5613400" y="1751568"/>
            <a:ext cx="3446759" cy="3658632"/>
            <a:chOff x="5613400" y="1751568"/>
            <a:chExt cx="3446759" cy="3658632"/>
          </a:xfrm>
        </p:grpSpPr>
        <p:grpSp>
          <p:nvGrpSpPr>
            <p:cNvPr id="6" name="Group 37"/>
            <p:cNvGrpSpPr/>
            <p:nvPr/>
          </p:nvGrpSpPr>
          <p:grpSpPr>
            <a:xfrm>
              <a:off x="5613400" y="1751568"/>
              <a:ext cx="3446759" cy="3225463"/>
              <a:chOff x="5613400" y="1751568"/>
              <a:chExt cx="3446759" cy="322546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021469" y="1751568"/>
                <a:ext cx="1194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i="1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H. sapiens </a:t>
                </a:r>
                <a:endParaRPr lang="en-US" sz="1800" i="1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06097" y="1751568"/>
                <a:ext cx="13080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i="1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T. turgidum</a:t>
                </a:r>
                <a:endParaRPr lang="en-US" sz="1800" i="1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173869" y="4330700"/>
                <a:ext cx="7960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3.2 </a:t>
                </a:r>
                <a:r>
                  <a:rPr lang="en-US" sz="1800" dirty="0" err="1" smtClean="0">
                    <a:solidFill>
                      <a:prstClr val="black"/>
                    </a:solidFill>
                    <a:latin typeface="Calibri"/>
                    <a:cs typeface="+mn-cs"/>
                  </a:rPr>
                  <a:t>Gb</a:t>
                </a:r>
                <a:endParaRPr lang="en-US" sz="1800" dirty="0" smtClean="0">
                  <a:solidFill>
                    <a:prstClr val="black"/>
                  </a:solidFill>
                  <a:latin typeface="Calibri"/>
                  <a:cs typeface="+mn-cs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 260x</a:t>
                </a:r>
                <a:endParaRPr lang="en-US" sz="180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671197" y="4330700"/>
                <a:ext cx="7526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12 </a:t>
                </a:r>
                <a:r>
                  <a:rPr lang="en-US" sz="1800" dirty="0" err="1" smtClean="0">
                    <a:solidFill>
                      <a:prstClr val="black"/>
                    </a:solidFill>
                    <a:latin typeface="Calibri"/>
                    <a:cs typeface="+mn-cs"/>
                  </a:rPr>
                  <a:t>Gb</a:t>
                </a:r>
                <a:endParaRPr lang="en-US" sz="1800" dirty="0" smtClean="0">
                  <a:solidFill>
                    <a:prstClr val="black"/>
                  </a:solidFill>
                  <a:latin typeface="Calibri"/>
                  <a:cs typeface="+mn-cs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1000x</a:t>
                </a:r>
                <a:endParaRPr lang="en-US" sz="180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graphicFrame>
            <p:nvGraphicFramePr>
              <p:cNvPr id="33" name="Chart 32"/>
              <p:cNvGraphicFramePr/>
              <p:nvPr/>
            </p:nvGraphicFramePr>
            <p:xfrm>
              <a:off x="5613400" y="2667000"/>
              <a:ext cx="1765300" cy="16256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34" name="Chart 33"/>
              <p:cNvGraphicFramePr/>
              <p:nvPr/>
            </p:nvGraphicFramePr>
            <p:xfrm>
              <a:off x="7124700" y="2667000"/>
              <a:ext cx="1765300" cy="16256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35" name="TextBox 34"/>
              <p:cNvSpPr txBox="1"/>
              <p:nvPr/>
            </p:nvSpPr>
            <p:spPr>
              <a:xfrm>
                <a:off x="7449487" y="3365500"/>
                <a:ext cx="12412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non-coding  </a:t>
                </a: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repetitive</a:t>
                </a:r>
                <a:endParaRPr lang="en-US" sz="180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732039" y="2431534"/>
                <a:ext cx="13281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1-2% coding</a:t>
                </a:r>
                <a:endParaRPr lang="en-US" sz="180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169728" y="5040868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cs typeface="+mn-cs"/>
                </a:rPr>
                <a:t>2001</a:t>
              </a:r>
              <a:endParaRPr lang="en-US" sz="1800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81028" y="5040868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cs typeface="+mn-cs"/>
                </a:rPr>
                <a:t>2014</a:t>
              </a:r>
              <a:endParaRPr lang="en-US" sz="1800" dirty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11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88640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AC0000"/>
                </a:solidFill>
              </a:rPr>
              <a:t>Combining mutations</a:t>
            </a:r>
            <a:endParaRPr lang="en-GB" b="1" dirty="0">
              <a:solidFill>
                <a:srgbClr val="AC000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200" y="838200"/>
            <a:ext cx="8458200" cy="2631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Simple scheme</a:t>
            </a:r>
          </a:p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i="1" dirty="0" smtClean="0">
              <a:solidFill>
                <a:sysClr val="windowText" lastClr="000000"/>
              </a:solidFill>
              <a:cs typeface="Arial"/>
            </a:endParaRPr>
          </a:p>
          <a:p>
            <a:pPr lvl="1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1800" dirty="0" smtClean="0">
              <a:solidFill>
                <a:sysClr val="windowText" lastClr="000000"/>
              </a:solidFill>
              <a:cs typeface="Arial"/>
            </a:endParaRPr>
          </a:p>
        </p:txBody>
      </p:sp>
      <p:pic>
        <p:nvPicPr>
          <p:cNvPr id="12290" name="Picture 2" descr="Fig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33" y="1623865"/>
            <a:ext cx="5981734" cy="447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792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88640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AC0000"/>
                </a:solidFill>
              </a:rPr>
              <a:t>Combining mutations</a:t>
            </a:r>
            <a:endParaRPr lang="en-GB" b="1" dirty="0">
              <a:solidFill>
                <a:srgbClr val="AC000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01600" y="838200"/>
            <a:ext cx="9004300" cy="2631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More complex phenotype (backcrossing to dilute ~500,000 background mutations)</a:t>
            </a:r>
          </a:p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i="1" dirty="0" smtClean="0">
              <a:solidFill>
                <a:sysClr val="windowText" lastClr="000000"/>
              </a:solidFill>
              <a:cs typeface="Arial"/>
            </a:endParaRPr>
          </a:p>
          <a:p>
            <a:pPr lvl="1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1800" dirty="0" smtClean="0">
              <a:solidFill>
                <a:sysClr val="windowText" lastClr="000000"/>
              </a:solidFill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1580852"/>
            <a:ext cx="5144205" cy="46415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738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88640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AC0000"/>
                </a:solidFill>
              </a:rPr>
              <a:t>Combining mutations</a:t>
            </a:r>
            <a:endParaRPr lang="en-GB" b="1" dirty="0">
              <a:solidFill>
                <a:srgbClr val="AC000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200" y="838200"/>
            <a:ext cx="8458200" cy="2631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 smtClean="0">
                <a:solidFill>
                  <a:sysClr val="windowText" lastClr="000000"/>
                </a:solidFill>
                <a:cs typeface="Arial"/>
              </a:rPr>
              <a:t>More details online</a:t>
            </a:r>
          </a:p>
          <a:p>
            <a:pPr marL="285750" indent="-285750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i="1" dirty="0" smtClean="0">
              <a:solidFill>
                <a:sysClr val="windowText" lastClr="000000"/>
              </a:solidFill>
              <a:cs typeface="Arial"/>
            </a:endParaRPr>
          </a:p>
          <a:p>
            <a:pPr lvl="1" fontAlgn="auto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1800" dirty="0" smtClean="0">
              <a:solidFill>
                <a:sysClr val="windowText" lastClr="000000"/>
              </a:solidFill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6190" t="26678" r="24762" b="57265"/>
          <a:stretch/>
        </p:blipFill>
        <p:spPr>
          <a:xfrm>
            <a:off x="762000" y="1676399"/>
            <a:ext cx="7312742" cy="25908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5918200" y="1854200"/>
            <a:ext cx="1828800" cy="2362200"/>
          </a:xfrm>
          <a:prstGeom prst="roundRect">
            <a:avLst/>
          </a:prstGeom>
          <a:noFill/>
          <a:ln w="28575" cap="flat" cmpd="sng" algn="ctr">
            <a:solidFill>
              <a:srgbClr val="A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628" y="4588299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www.wheat-training.com/wp-content/uploads/TILLING/pdfs/Designing-crossing-schemes.pdf</a:t>
            </a:r>
            <a:r>
              <a:rPr lang="en-GB" dirty="0" smtClean="0"/>
              <a:t> 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220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784600" y="4592945"/>
            <a:ext cx="537210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dirty="0" smtClean="0">
                <a:solidFill>
                  <a:prstClr val="black"/>
                </a:solidFill>
                <a:latin typeface="Calibri"/>
              </a:rPr>
              <a:t>Uauy et al Science 2006; </a:t>
            </a:r>
            <a:r>
              <a:rPr lang="en-GB" sz="1400" dirty="0" err="1" smtClean="0">
                <a:solidFill>
                  <a:prstClr val="black"/>
                </a:solidFill>
                <a:latin typeface="Calibri"/>
              </a:rPr>
              <a:t>Avni</a:t>
            </a:r>
            <a:r>
              <a:rPr lang="en-GB" sz="1400" dirty="0" smtClean="0">
                <a:solidFill>
                  <a:prstClr val="black"/>
                </a:solidFill>
                <a:latin typeface="Calibri"/>
              </a:rPr>
              <a:t> et al Planta 2014; Uauy/Borrill </a:t>
            </a:r>
            <a:r>
              <a:rPr lang="en-GB" sz="1400" i="1" dirty="0" err="1" smtClean="0">
                <a:solidFill>
                  <a:prstClr val="black"/>
                </a:solidFill>
                <a:latin typeface="Calibri"/>
              </a:rPr>
              <a:t>unpub</a:t>
            </a:r>
            <a:r>
              <a:rPr lang="en-GB" sz="1400" i="1" dirty="0" smtClean="0">
                <a:solidFill>
                  <a:prstClr val="black"/>
                </a:solidFill>
                <a:latin typeface="Calibri"/>
              </a:rPr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t="26576" r="12701" b="13434"/>
          <a:stretch/>
        </p:blipFill>
        <p:spPr bwMode="auto">
          <a:xfrm>
            <a:off x="3967979" y="1698711"/>
            <a:ext cx="2589581" cy="2894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160"/>
          <a:stretch/>
        </p:blipFill>
        <p:spPr bwMode="auto">
          <a:xfrm>
            <a:off x="142553" y="1352585"/>
            <a:ext cx="3642047" cy="375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8864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AC0000"/>
                </a:solidFill>
              </a:rPr>
              <a:t>Dosage of quantitative trait: Grain Protein Content (</a:t>
            </a:r>
            <a:r>
              <a:rPr lang="en-GB" b="1" i="1" dirty="0" smtClean="0">
                <a:solidFill>
                  <a:srgbClr val="AC0000"/>
                </a:solidFill>
              </a:rPr>
              <a:t>GPC)</a:t>
            </a:r>
            <a:r>
              <a:rPr lang="en-GB" b="1" dirty="0" smtClean="0">
                <a:solidFill>
                  <a:srgbClr val="AC0000"/>
                </a:solidFill>
              </a:rPr>
              <a:t> example</a:t>
            </a:r>
            <a:endParaRPr lang="en-GB" dirty="0">
              <a:solidFill>
                <a:srgbClr val="AC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6760" b="11186"/>
          <a:stretch/>
        </p:blipFill>
        <p:spPr bwMode="auto">
          <a:xfrm>
            <a:off x="6643162" y="1698711"/>
            <a:ext cx="2414542" cy="28942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84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\\nbi-cfs2\shared\Research-Groups\Cristobal-Uauy\Tansley Review\TO SUBMIT\Revision\Resubmitted FINAL\Borrill et al_Figure_4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" t="1205" b="73195"/>
          <a:stretch/>
        </p:blipFill>
        <p:spPr bwMode="auto">
          <a:xfrm>
            <a:off x="990600" y="1066800"/>
            <a:ext cx="4434115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\\nbi-cfs2\shared\Research-Groups\Cristobal-Uauy\Tansley Review\TO SUBMIT\Revision\Resubmitted FINAL\Borrill et al_Figure_4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t="56149" b="3967"/>
          <a:stretch/>
        </p:blipFill>
        <p:spPr bwMode="auto">
          <a:xfrm>
            <a:off x="1041400" y="3210145"/>
            <a:ext cx="4383315" cy="280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99480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AC0000"/>
                </a:solidFill>
              </a:rPr>
              <a:t>Dosage of quantitative trait: amylose content</a:t>
            </a:r>
            <a:endParaRPr lang="en-GB" dirty="0">
              <a:solidFill>
                <a:srgbClr val="AC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8915" y="5998028"/>
            <a:ext cx="30237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 smtClean="0">
                <a:solidFill>
                  <a:srgbClr val="000000"/>
                </a:solidFill>
              </a:rPr>
              <a:t>Borrill, Adamski &amp; Uauy (2015)</a:t>
            </a:r>
          </a:p>
          <a:p>
            <a:pPr algn="r"/>
            <a:r>
              <a:rPr lang="en-GB" sz="1600" dirty="0" smtClean="0">
                <a:solidFill>
                  <a:srgbClr val="000000"/>
                </a:solidFill>
              </a:rPr>
              <a:t> New </a:t>
            </a:r>
            <a:r>
              <a:rPr lang="en-GB" sz="1600" dirty="0" err="1" smtClean="0">
                <a:solidFill>
                  <a:srgbClr val="000000"/>
                </a:solidFill>
              </a:rPr>
              <a:t>Phytologist</a:t>
            </a:r>
            <a:endParaRPr lang="en-GB" sz="1600" i="1" dirty="0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05000" y="6031468"/>
            <a:ext cx="3023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 smtClean="0">
                <a:solidFill>
                  <a:srgbClr val="000000"/>
                </a:solidFill>
              </a:rPr>
              <a:t>Amylose (% wild type)</a:t>
            </a:r>
            <a:endParaRPr lang="en-GB" sz="1800" i="1" dirty="0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77482" y="4114800"/>
            <a:ext cx="1217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i="1" dirty="0" smtClean="0">
                <a:solidFill>
                  <a:srgbClr val="AC0000"/>
                </a:solidFill>
              </a:rPr>
              <a:t>Waxy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77482" y="1473200"/>
            <a:ext cx="1271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i="1" dirty="0" err="1" smtClean="0">
                <a:solidFill>
                  <a:srgbClr val="AC0000"/>
                </a:solidFill>
              </a:rPr>
              <a:t>SBEIIa</a:t>
            </a:r>
            <a:endParaRPr lang="en-GB" sz="1800" i="1" dirty="0" smtClean="0">
              <a:solidFill>
                <a:srgbClr val="AC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4000" y="3721100"/>
            <a:ext cx="1358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smtClean="0">
                <a:solidFill>
                  <a:srgbClr val="000000"/>
                </a:solidFill>
              </a:rPr>
              <a:t>single </a:t>
            </a:r>
            <a:r>
              <a:rPr lang="en-GB" sz="1800" dirty="0" smtClean="0">
                <a:solidFill>
                  <a:srgbClr val="000000"/>
                </a:solidFill>
              </a:rPr>
              <a:t>mutants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53000" y="4648200"/>
            <a:ext cx="163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 smtClean="0">
                <a:solidFill>
                  <a:srgbClr val="000000"/>
                </a:solidFill>
              </a:rPr>
              <a:t>double mutants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5257800" y="3721099"/>
            <a:ext cx="0" cy="75600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4902200" y="4598768"/>
            <a:ext cx="0" cy="75600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3810000" y="1473200"/>
            <a:ext cx="163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 smtClean="0">
                <a:solidFill>
                  <a:srgbClr val="000000"/>
                </a:solidFill>
              </a:rPr>
              <a:t>double mutants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759200" y="1423768"/>
            <a:ext cx="0" cy="75600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1929282" y="2898775"/>
            <a:ext cx="3023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800" dirty="0" smtClean="0">
                <a:solidFill>
                  <a:srgbClr val="000000"/>
                </a:solidFill>
              </a:rPr>
              <a:t>Amylose (% wild type)</a:t>
            </a:r>
            <a:endParaRPr lang="en-GB" sz="1800" i="1" dirty="0" smtClean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9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1524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AC0000"/>
                </a:solidFill>
              </a:rPr>
              <a:t>Dominant gain-of-function mutations: disease resistance</a:t>
            </a:r>
            <a:endParaRPr lang="en-GB" dirty="0">
              <a:solidFill>
                <a:srgbClr val="AC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0221" y="641627"/>
            <a:ext cx="8371586" cy="5393981"/>
            <a:chOff x="613106" y="103086"/>
            <a:chExt cx="10593595" cy="7200206"/>
          </a:xfrm>
        </p:grpSpPr>
        <p:sp>
          <p:nvSpPr>
            <p:cNvPr id="7" name="TextBox 6"/>
            <p:cNvSpPr txBox="1"/>
            <p:nvPr/>
          </p:nvSpPr>
          <p:spPr>
            <a:xfrm>
              <a:off x="613106" y="103086"/>
              <a:ext cx="2341757" cy="616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1003" y="5947525"/>
              <a:ext cx="2118733" cy="1355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WT</a:t>
              </a:r>
            </a:p>
            <a:p>
              <a:pPr algn="ctr"/>
              <a:r>
                <a:rPr lang="en-US" sz="2000" dirty="0" smtClean="0"/>
                <a:t>Partially Resistant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31973" y="6091317"/>
              <a:ext cx="2274728" cy="534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Susceptible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40495" y="5947525"/>
              <a:ext cx="2118733" cy="944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Mutant</a:t>
              </a:r>
            </a:p>
            <a:p>
              <a:pPr algn="ctr"/>
              <a:r>
                <a:rPr lang="en-US" sz="2000" dirty="0" smtClean="0"/>
                <a:t>Resistant 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13106" y="689374"/>
              <a:ext cx="10577181" cy="5258151"/>
              <a:chOff x="584531" y="425492"/>
              <a:chExt cx="10577181" cy="525815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116123" y="1638054"/>
                <a:ext cx="5178354" cy="29128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441439" y="1626903"/>
                <a:ext cx="5178354" cy="29128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" t="-819" r="52051" b="18106"/>
              <a:stretch/>
            </p:blipFill>
            <p:spPr>
              <a:xfrm>
                <a:off x="584531" y="425492"/>
                <a:ext cx="3432517" cy="5178354"/>
              </a:xfrm>
              <a:prstGeom prst="rect">
                <a:avLst/>
              </a:prstGeom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752600" y="6290846"/>
            <a:ext cx="7009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Raats</a:t>
            </a:r>
            <a:r>
              <a:rPr lang="en-US" sz="1600" dirty="0" smtClean="0"/>
              <a:t>/</a:t>
            </a:r>
            <a:r>
              <a:rPr lang="en-US" sz="1600" dirty="0" err="1" smtClean="0"/>
              <a:t>Hegarty</a:t>
            </a:r>
            <a:r>
              <a:rPr lang="en-US" sz="1600" dirty="0" smtClean="0"/>
              <a:t>, </a:t>
            </a:r>
            <a:r>
              <a:rPr lang="en-US" sz="1600" dirty="0" err="1" smtClean="0"/>
              <a:t>Deatker</a:t>
            </a:r>
            <a:r>
              <a:rPr lang="en-US" sz="1600" dirty="0" smtClean="0"/>
              <a:t>, </a:t>
            </a:r>
            <a:r>
              <a:rPr lang="en-US" sz="1600" dirty="0" err="1" smtClean="0"/>
              <a:t>Schudoma</a:t>
            </a:r>
            <a:r>
              <a:rPr lang="en-US" sz="1600" dirty="0" smtClean="0"/>
              <a:t>, </a:t>
            </a:r>
            <a:r>
              <a:rPr lang="en-US" sz="1600" dirty="0" err="1" smtClean="0"/>
              <a:t>Dubcovsky</a:t>
            </a:r>
            <a:r>
              <a:rPr lang="en-US" sz="1600" dirty="0" smtClean="0"/>
              <a:t> and Krasileva, unpublished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572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665132" y="-164244"/>
            <a:ext cx="2799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b="1" dirty="0" err="1" smtClean="0">
                <a:solidFill>
                  <a:srgbClr val="000000"/>
                </a:solidFill>
              </a:rPr>
              <a:t>Rothamsted</a:t>
            </a:r>
            <a:endParaRPr lang="ru-RU" sz="2000" b="1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  <a:cs typeface="Calibri"/>
              </a:rPr>
              <a:t>Andy </a:t>
            </a:r>
            <a:r>
              <a:rPr lang="en-US" sz="2000" b="1" dirty="0" smtClean="0">
                <a:solidFill>
                  <a:srgbClr val="000000"/>
                </a:solidFill>
                <a:cs typeface="Calibri"/>
              </a:rPr>
              <a:t>Phillips</a:t>
            </a:r>
          </a:p>
          <a:p>
            <a:r>
              <a:rPr lang="en-US" sz="2000" dirty="0" smtClean="0">
                <a:solidFill>
                  <a:srgbClr val="000000"/>
                </a:solidFill>
                <a:cs typeface="Calibri"/>
              </a:rPr>
              <a:t>Robert King</a:t>
            </a:r>
            <a:endParaRPr lang="en-US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49569" y="-1334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0" normalizeH="0" baseline="0" noProof="0" dirty="0" smtClean="0">
                <a:ln>
                  <a:noFill/>
                </a:ln>
                <a:solidFill>
                  <a:srgbClr val="AC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The team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rgbClr val="AC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129" y="786421"/>
            <a:ext cx="396313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Krasileva Group (EI/TSL)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Paul Bailey (EI)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Dina </a:t>
            </a:r>
            <a:r>
              <a:rPr lang="en-US" sz="2000" dirty="0" err="1">
                <a:solidFill>
                  <a:srgbClr val="000000"/>
                </a:solidFill>
              </a:rPr>
              <a:t>Raats</a:t>
            </a:r>
            <a:r>
              <a:rPr lang="en-US" sz="2000" dirty="0">
                <a:solidFill>
                  <a:srgbClr val="000000"/>
                </a:solidFill>
              </a:rPr>
              <a:t> (EI)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Christian </a:t>
            </a:r>
            <a:r>
              <a:rPr lang="en-US" sz="2000" dirty="0" err="1">
                <a:solidFill>
                  <a:srgbClr val="000000"/>
                </a:solidFill>
              </a:rPr>
              <a:t>Schudoma</a:t>
            </a:r>
            <a:r>
              <a:rPr lang="en-US" sz="2000" dirty="0">
                <a:solidFill>
                  <a:srgbClr val="000000"/>
                </a:solidFill>
              </a:rPr>
              <a:t> (EI)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Francesca Stefanato (TSL)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Andrew </a:t>
            </a:r>
            <a:r>
              <a:rPr lang="en-US" sz="2000" dirty="0" err="1" smtClean="0">
                <a:solidFill>
                  <a:srgbClr val="000000"/>
                </a:solidFill>
              </a:rPr>
              <a:t>Deatker</a:t>
            </a:r>
            <a:r>
              <a:rPr lang="en-US" sz="2000" dirty="0" smtClean="0">
                <a:solidFill>
                  <a:srgbClr val="000000"/>
                </a:solidFill>
              </a:rPr>
              <a:t> (TSL)</a:t>
            </a: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b="1" dirty="0" smtClean="0"/>
              <a:t>EI</a:t>
            </a:r>
          </a:p>
          <a:p>
            <a:r>
              <a:rPr lang="en-US" sz="2000" dirty="0" smtClean="0"/>
              <a:t>Platforms and pipelines</a:t>
            </a:r>
          </a:p>
          <a:p>
            <a:r>
              <a:rPr lang="en-US" sz="2000" dirty="0" smtClean="0"/>
              <a:t>High Performance Computing</a:t>
            </a:r>
          </a:p>
          <a:p>
            <a:r>
              <a:rPr lang="en-US" sz="2000" b="1" dirty="0"/>
              <a:t>Leah </a:t>
            </a:r>
            <a:r>
              <a:rPr lang="en-US" sz="2000" b="1" dirty="0" smtClean="0"/>
              <a:t>Clissold</a:t>
            </a:r>
          </a:p>
          <a:p>
            <a:r>
              <a:rPr lang="en-US" sz="2000" dirty="0"/>
              <a:t>Christine </a:t>
            </a:r>
            <a:r>
              <a:rPr lang="en-US" sz="2000" dirty="0" err="1"/>
              <a:t>Fosker</a:t>
            </a:r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</a:rPr>
              <a:t>Sarah </a:t>
            </a:r>
            <a:r>
              <a:rPr lang="en-US" sz="2000" dirty="0" err="1">
                <a:solidFill>
                  <a:srgbClr val="000000"/>
                </a:solidFill>
              </a:rPr>
              <a:t>Ayling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920422" y="2931855"/>
            <a:ext cx="243451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UC </a:t>
            </a:r>
            <a:r>
              <a:rPr lang="en-US" sz="2000" b="1" dirty="0" smtClean="0"/>
              <a:t>Davis</a:t>
            </a:r>
            <a:endParaRPr lang="en-US" sz="2000" b="1" dirty="0"/>
          </a:p>
          <a:p>
            <a:r>
              <a:rPr lang="en-US" sz="2000" b="1" dirty="0" smtClean="0"/>
              <a:t>Jorge </a:t>
            </a:r>
            <a:r>
              <a:rPr lang="en-US" sz="2000" b="1" dirty="0" err="1" smtClean="0"/>
              <a:t>Dubcovsky</a:t>
            </a:r>
            <a:endParaRPr lang="en-US" sz="2000" b="1" dirty="0" smtClean="0"/>
          </a:p>
          <a:p>
            <a:r>
              <a:rPr lang="en-US" sz="2000" dirty="0" smtClean="0"/>
              <a:t>Hans Vasquez-Gross</a:t>
            </a:r>
          </a:p>
          <a:p>
            <a:r>
              <a:rPr lang="en-US" sz="2000" dirty="0" smtClean="0"/>
              <a:t>Tyson </a:t>
            </a:r>
            <a:r>
              <a:rPr lang="en-US" sz="2000" dirty="0"/>
              <a:t>Howell</a:t>
            </a:r>
          </a:p>
          <a:p>
            <a:r>
              <a:rPr lang="en-US" sz="2000" dirty="0" smtClean="0"/>
              <a:t>Francine </a:t>
            </a:r>
            <a:r>
              <a:rPr lang="en-US" sz="2000" dirty="0" err="1"/>
              <a:t>Paraiso</a:t>
            </a:r>
            <a:endParaRPr lang="en-US" sz="2000" dirty="0"/>
          </a:p>
          <a:p>
            <a:r>
              <a:rPr lang="en-US" sz="2000" dirty="0"/>
              <a:t>Joshua </a:t>
            </a:r>
            <a:r>
              <a:rPr lang="en-US" sz="2000" dirty="0" err="1" smtClean="0"/>
              <a:t>Hegarty</a:t>
            </a:r>
            <a:endParaRPr lang="en-US" sz="2000" dirty="0" smtClean="0"/>
          </a:p>
          <a:p>
            <a:r>
              <a:rPr lang="en-US" sz="2000" dirty="0" err="1" smtClean="0"/>
              <a:t>Xiaodong</a:t>
            </a:r>
            <a:r>
              <a:rPr lang="en-US" sz="2000" dirty="0" smtClean="0"/>
              <a:t> Wang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3920422" y="722055"/>
            <a:ext cx="25186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John </a:t>
            </a:r>
            <a:r>
              <a:rPr lang="en-US" sz="2000" b="1" dirty="0">
                <a:solidFill>
                  <a:srgbClr val="000000"/>
                </a:solidFill>
              </a:rPr>
              <a:t>Innes </a:t>
            </a:r>
            <a:r>
              <a:rPr lang="en-US" sz="2000" b="1" dirty="0" smtClean="0">
                <a:solidFill>
                  <a:srgbClr val="000000"/>
                </a:solidFill>
              </a:rPr>
              <a:t>Centre</a:t>
            </a:r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/>
              <a:t>Cristobal Uauy</a:t>
            </a:r>
          </a:p>
          <a:p>
            <a:r>
              <a:rPr lang="en-US" sz="2000" dirty="0" smtClean="0"/>
              <a:t>James Simmonds</a:t>
            </a:r>
          </a:p>
          <a:p>
            <a:r>
              <a:rPr lang="en-US" sz="2000" dirty="0" smtClean="0"/>
              <a:t>Philippa </a:t>
            </a:r>
            <a:r>
              <a:rPr lang="en-US" sz="2000" dirty="0" err="1" smtClean="0"/>
              <a:t>Borrill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Ricardo Ramirez-Gonzalez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24" name="Picture 6" descr="BBSRC - Biotechnology and Biological Sciences Research Council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75232" y="5846428"/>
            <a:ext cx="2192368" cy="80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90644" y="2887899"/>
            <a:ext cx="19678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EBI</a:t>
            </a:r>
          </a:p>
          <a:p>
            <a:r>
              <a:rPr lang="en-US" sz="2000" dirty="0"/>
              <a:t>Paul </a:t>
            </a:r>
            <a:r>
              <a:rPr lang="en-US" sz="2000" dirty="0" err="1" smtClean="0"/>
              <a:t>Kersey</a:t>
            </a:r>
            <a:endParaRPr lang="en-US" sz="2000" dirty="0" smtClean="0"/>
          </a:p>
          <a:p>
            <a:r>
              <a:rPr lang="en-US" sz="2000" dirty="0" smtClean="0"/>
              <a:t>Dan </a:t>
            </a:r>
            <a:r>
              <a:rPr lang="en-US" sz="2000" dirty="0" err="1" smtClean="0"/>
              <a:t>Bolser</a:t>
            </a:r>
            <a:endParaRPr lang="en-US" sz="2000" dirty="0" smtClean="0"/>
          </a:p>
          <a:p>
            <a:r>
              <a:rPr lang="en-US" sz="2000" dirty="0" smtClean="0"/>
              <a:t>Guy </a:t>
            </a:r>
            <a:r>
              <a:rPr lang="en-US" sz="2000" dirty="0" err="1" smtClean="0"/>
              <a:t>Naamati</a:t>
            </a:r>
            <a:endParaRPr lang="en-US" sz="2000" dirty="0" smtClean="0"/>
          </a:p>
          <a:p>
            <a:endParaRPr lang="en-US" sz="2000" b="1" dirty="0" smtClean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International </a:t>
            </a:r>
            <a:r>
              <a:rPr lang="en-US" sz="2000" b="1" dirty="0">
                <a:solidFill>
                  <a:srgbClr val="000000"/>
                </a:solidFill>
              </a:rPr>
              <a:t>Wheat Genome Consortium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022" y="5739913"/>
            <a:ext cx="1873978" cy="1118087"/>
          </a:xfrm>
          <a:prstGeom prst="rect">
            <a:avLst/>
          </a:prstGeom>
        </p:spPr>
      </p:pic>
      <p:pic>
        <p:nvPicPr>
          <p:cNvPr id="26" name="Picture 4" descr="http://www.rff.org/PublishingImages/Logos/moore_foundation_logo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846428"/>
            <a:ext cx="1454490" cy="8436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274627"/>
              </p:ext>
            </p:extLst>
          </p:nvPr>
        </p:nvGraphicFramePr>
        <p:xfrm>
          <a:off x="304800" y="6103852"/>
          <a:ext cx="1317561" cy="325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Document" r:id="rId9" imgW="4571832" imgH="1130258" progId="Word.Document.12">
                  <p:embed/>
                </p:oleObj>
              </mc:Choice>
              <mc:Fallback>
                <p:oleObj name="Document" r:id="rId9" imgW="4571832" imgH="1130258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6103852"/>
                        <a:ext cx="1317561" cy="325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itle 1"/>
          <p:cNvSpPr txBox="1">
            <a:spLocks/>
          </p:cNvSpPr>
          <p:nvPr/>
        </p:nvSpPr>
        <p:spPr>
          <a:xfrm>
            <a:off x="192567" y="49075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0" normalizeH="0" baseline="0" noProof="0" dirty="0" smtClean="0">
                <a:ln>
                  <a:noFill/>
                </a:ln>
                <a:solidFill>
                  <a:srgbClr val="AC0000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Our funding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rgbClr val="AC0000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1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810148" y="2916775"/>
            <a:ext cx="3009900" cy="1124712"/>
            <a:chOff x="635000" y="3180588"/>
            <a:chExt cx="3009900" cy="1124712"/>
          </a:xfrm>
        </p:grpSpPr>
        <p:grpSp>
          <p:nvGrpSpPr>
            <p:cNvPr id="3" name="Group 23"/>
            <p:cNvGrpSpPr/>
            <p:nvPr/>
          </p:nvGrpSpPr>
          <p:grpSpPr>
            <a:xfrm>
              <a:off x="1333609" y="3390900"/>
              <a:ext cx="2311291" cy="914400"/>
              <a:chOff x="1219309" y="1930400"/>
              <a:chExt cx="2311291" cy="914400"/>
            </a:xfrm>
          </p:grpSpPr>
          <p:pic>
            <p:nvPicPr>
              <p:cNvPr id="25" name="Picture 24" descr="Slide48.jp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19309" y="1930400"/>
                <a:ext cx="459988" cy="914400"/>
              </a:xfrm>
              <a:prstGeom prst="rect">
                <a:avLst/>
              </a:prstGeom>
            </p:spPr>
          </p:pic>
          <p:pic>
            <p:nvPicPr>
              <p:cNvPr id="26" name="Picture 25" descr="Slide48.jp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82135" y="1930400"/>
                <a:ext cx="459988" cy="914400"/>
              </a:xfrm>
              <a:prstGeom prst="rect">
                <a:avLst/>
              </a:prstGeom>
            </p:spPr>
          </p:pic>
          <p:pic>
            <p:nvPicPr>
              <p:cNvPr id="27" name="Picture 26" descr="Slide48.jp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144961" y="1930400"/>
                <a:ext cx="459988" cy="914400"/>
              </a:xfrm>
              <a:prstGeom prst="rect">
                <a:avLst/>
              </a:prstGeom>
            </p:spPr>
          </p:pic>
          <p:pic>
            <p:nvPicPr>
              <p:cNvPr id="28" name="Picture 27" descr="Slide48.jp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07787" y="1930400"/>
                <a:ext cx="459988" cy="914400"/>
              </a:xfrm>
              <a:prstGeom prst="rect">
                <a:avLst/>
              </a:prstGeom>
            </p:spPr>
          </p:pic>
          <p:pic>
            <p:nvPicPr>
              <p:cNvPr id="29" name="Picture 28" descr="Slide48.jp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070612" y="1930400"/>
                <a:ext cx="459988" cy="9144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635000" y="3656568"/>
              <a:ext cx="499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</a:rPr>
                <a:t>M2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rot="5400000">
              <a:off x="2272315" y="3284950"/>
              <a:ext cx="21031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29206" y="4073927"/>
            <a:ext cx="3381312" cy="1688565"/>
            <a:chOff x="354058" y="4642534"/>
            <a:chExt cx="3381312" cy="1688565"/>
          </a:xfrm>
        </p:grpSpPr>
        <p:grpSp>
          <p:nvGrpSpPr>
            <p:cNvPr id="13" name="Group 12"/>
            <p:cNvGrpSpPr/>
            <p:nvPr/>
          </p:nvGrpSpPr>
          <p:grpSpPr>
            <a:xfrm>
              <a:off x="354058" y="4642534"/>
              <a:ext cx="3213005" cy="646331"/>
              <a:chOff x="354058" y="4642534"/>
              <a:chExt cx="3213005" cy="646331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1409809" y="50800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880543" y="50800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351277" y="50800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822011" y="50800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292743" y="5078412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354058" y="4642534"/>
                <a:ext cx="11693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black"/>
                    </a:solidFill>
                    <a:latin typeface="Calibri"/>
                  </a:rPr>
                  <a:t>Genomic DNA</a:t>
                </a: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 rot="5400000">
                <a:off x="2270727" y="4746896"/>
                <a:ext cx="210312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1134017" y="5274675"/>
              <a:ext cx="2601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</a:rPr>
                <a:t>Over 3,000 lines and seed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546928" y="59617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10148" y="1177115"/>
            <a:ext cx="3009900" cy="1666336"/>
            <a:chOff x="635000" y="1305464"/>
            <a:chExt cx="3009900" cy="1666336"/>
          </a:xfrm>
        </p:grpSpPr>
        <p:grpSp>
          <p:nvGrpSpPr>
            <p:cNvPr id="15" name="Group 14"/>
            <p:cNvGrpSpPr/>
            <p:nvPr/>
          </p:nvGrpSpPr>
          <p:grpSpPr>
            <a:xfrm>
              <a:off x="635000" y="1758188"/>
              <a:ext cx="3009900" cy="1213612"/>
              <a:chOff x="635000" y="1758188"/>
              <a:chExt cx="3009900" cy="1213612"/>
            </a:xfrm>
          </p:grpSpPr>
          <p:grpSp>
            <p:nvGrpSpPr>
              <p:cNvPr id="2" name="Group 22"/>
              <p:cNvGrpSpPr/>
              <p:nvPr/>
            </p:nvGrpSpPr>
            <p:grpSpPr>
              <a:xfrm>
                <a:off x="1333609" y="2057400"/>
                <a:ext cx="2311291" cy="914400"/>
                <a:chOff x="1219309" y="1930400"/>
                <a:chExt cx="2311291" cy="914400"/>
              </a:xfrm>
            </p:grpSpPr>
            <p:pic>
              <p:nvPicPr>
                <p:cNvPr id="5" name="Picture 4" descr="Slide48.jp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219309" y="1930400"/>
                  <a:ext cx="459988" cy="914400"/>
                </a:xfrm>
                <a:prstGeom prst="rect">
                  <a:avLst/>
                </a:prstGeom>
              </p:spPr>
            </p:pic>
            <p:pic>
              <p:nvPicPr>
                <p:cNvPr id="9" name="Picture 8" descr="Slide48.jp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82135" y="1930400"/>
                  <a:ext cx="459988" cy="9144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Slide48.jp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144961" y="1930400"/>
                  <a:ext cx="459988" cy="914400"/>
                </a:xfrm>
                <a:prstGeom prst="rect">
                  <a:avLst/>
                </a:prstGeom>
              </p:spPr>
            </p:pic>
            <p:pic>
              <p:nvPicPr>
                <p:cNvPr id="11" name="Picture 10" descr="Slide48.jp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607787" y="1930400"/>
                  <a:ext cx="459988" cy="914400"/>
                </a:xfrm>
                <a:prstGeom prst="rect">
                  <a:avLst/>
                </a:prstGeom>
              </p:spPr>
            </p:pic>
            <p:pic>
              <p:nvPicPr>
                <p:cNvPr id="12" name="Picture 11" descr="Slide48.jp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3070612" y="1930400"/>
                  <a:ext cx="459988" cy="914400"/>
                </a:xfrm>
                <a:prstGeom prst="rect">
                  <a:avLst/>
                </a:prstGeom>
              </p:spPr>
            </p:pic>
          </p:grpSp>
          <p:sp>
            <p:nvSpPr>
              <p:cNvPr id="36" name="TextBox 35"/>
              <p:cNvSpPr txBox="1"/>
              <p:nvPr/>
            </p:nvSpPr>
            <p:spPr>
              <a:xfrm>
                <a:off x="635000" y="2400300"/>
                <a:ext cx="499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black"/>
                    </a:solidFill>
                    <a:latin typeface="Calibri"/>
                  </a:rPr>
                  <a:t>M1</a:t>
                </a: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 rot="5400000">
                <a:off x="2245327" y="1862550"/>
                <a:ext cx="210312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989530" y="1305464"/>
              <a:ext cx="2501333" cy="457200"/>
              <a:chOff x="989530" y="1305464"/>
              <a:chExt cx="2501333" cy="457200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903" y="1305464"/>
                <a:ext cx="822960" cy="457200"/>
              </a:xfrm>
              <a:prstGeom prst="rect">
                <a:avLst/>
              </a:prstGeom>
            </p:spPr>
          </p:pic>
          <p:sp>
            <p:nvSpPr>
              <p:cNvPr id="66" name="TextBox 65"/>
              <p:cNvSpPr txBox="1"/>
              <p:nvPr/>
            </p:nvSpPr>
            <p:spPr>
              <a:xfrm>
                <a:off x="989530" y="1343564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black"/>
                    </a:solidFill>
                    <a:latin typeface="Calibri"/>
                  </a:rPr>
                  <a:t>EMS treatment</a:t>
                </a: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4502615" y="1143000"/>
            <a:ext cx="3581305" cy="680212"/>
            <a:chOff x="4468749" y="998835"/>
            <a:chExt cx="3581305" cy="68021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5892800" y="1334701"/>
              <a:ext cx="27432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63534" y="1334701"/>
              <a:ext cx="27432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834268" y="1334701"/>
              <a:ext cx="27432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305002" y="1334701"/>
              <a:ext cx="27432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775734" y="1333113"/>
              <a:ext cx="27432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468749" y="998835"/>
              <a:ext cx="1182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</a:rPr>
                <a:t>Genomic DNA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rot="5400000">
              <a:off x="6817218" y="1573097"/>
              <a:ext cx="21031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502615" y="1853168"/>
            <a:ext cx="3619405" cy="793143"/>
            <a:chOff x="4468749" y="1709003"/>
            <a:chExt cx="3619405" cy="793143"/>
          </a:xfrm>
        </p:grpSpPr>
        <p:grpSp>
          <p:nvGrpSpPr>
            <p:cNvPr id="57" name="Group 56"/>
            <p:cNvGrpSpPr/>
            <p:nvPr/>
          </p:nvGrpSpPr>
          <p:grpSpPr>
            <a:xfrm>
              <a:off x="4468749" y="1709003"/>
              <a:ext cx="3619405" cy="646331"/>
              <a:chOff x="4468749" y="1709003"/>
              <a:chExt cx="3619405" cy="646331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>
                <a:off x="5880100" y="1994069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6376234" y="1994069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6846968" y="1994069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7330402" y="1994069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7813834" y="1992481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4468749" y="1709003"/>
                <a:ext cx="11693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black"/>
                    </a:solidFill>
                    <a:latin typeface="Calibri"/>
                  </a:rPr>
                  <a:t>Sheared DNA</a:t>
                </a: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5892800" y="2146469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6401634" y="2146469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6872368" y="2146469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343102" y="2146469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813834" y="2144881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5890968" y="1861622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6399802" y="1861622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6870536" y="1861622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7341270" y="1861622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812002" y="1860034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Arrow Connector 57"/>
            <p:cNvCxnSpPr/>
            <p:nvPr/>
          </p:nvCxnSpPr>
          <p:spPr>
            <a:xfrm rot="5400000">
              <a:off x="6824838" y="2396196"/>
              <a:ext cx="21031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4502615" y="2627699"/>
            <a:ext cx="3711553" cy="914478"/>
            <a:chOff x="4468749" y="2483534"/>
            <a:chExt cx="3711553" cy="914478"/>
          </a:xfrm>
        </p:grpSpPr>
        <p:sp>
          <p:nvSpPr>
            <p:cNvPr id="79" name="TextBox 78"/>
            <p:cNvSpPr txBox="1"/>
            <p:nvPr/>
          </p:nvSpPr>
          <p:spPr>
            <a:xfrm>
              <a:off x="4468749" y="2483534"/>
              <a:ext cx="11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err="1">
                  <a:solidFill>
                    <a:prstClr val="black"/>
                  </a:solidFill>
                  <a:latin typeface="Calibri"/>
                </a:rPr>
                <a:t>Barcoded</a:t>
              </a:r>
              <a:r>
                <a:rPr lang="en-US" sz="1800" dirty="0">
                  <a:solidFill>
                    <a:prstClr val="black"/>
                  </a:solidFill>
                  <a:latin typeface="Calibri"/>
                </a:rPr>
                <a:t> library</a:t>
              </a: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931608" y="2692400"/>
              <a:ext cx="365760" cy="1588"/>
              <a:chOff x="5931608" y="2692400"/>
              <a:chExt cx="365760" cy="1588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>
                <a:off x="5931608" y="26924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6205928" y="2692400"/>
                <a:ext cx="91440" cy="1588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>
              <a:off x="6402342" y="2692400"/>
              <a:ext cx="365760" cy="3176"/>
              <a:chOff x="6402342" y="2692400"/>
              <a:chExt cx="365760" cy="3176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>
                <a:off x="6402342" y="26924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6676662" y="2693988"/>
                <a:ext cx="91440" cy="1588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6873076" y="2692400"/>
              <a:ext cx="365760" cy="4764"/>
              <a:chOff x="6873076" y="2692400"/>
              <a:chExt cx="365760" cy="4764"/>
            </a:xfrm>
          </p:grpSpPr>
          <p:cxnSp>
            <p:nvCxnSpPr>
              <p:cNvPr id="120" name="Straight Connector 119"/>
              <p:cNvCxnSpPr/>
              <p:nvPr/>
            </p:nvCxnSpPr>
            <p:spPr>
              <a:xfrm>
                <a:off x="6873076" y="26924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7147396" y="2695576"/>
                <a:ext cx="91440" cy="1588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>
              <a:off x="7343810" y="2692400"/>
              <a:ext cx="365760" cy="2119"/>
              <a:chOff x="7343810" y="2692400"/>
              <a:chExt cx="365760" cy="2119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7343810" y="26924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7618130" y="2692931"/>
                <a:ext cx="91440" cy="1588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7814542" y="2690812"/>
              <a:ext cx="365760" cy="5558"/>
              <a:chOff x="7814542" y="2690812"/>
              <a:chExt cx="365760" cy="5558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7814542" y="2690812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8088862" y="2694782"/>
                <a:ext cx="91440" cy="1588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/>
            <p:cNvCxnSpPr/>
            <p:nvPr/>
          </p:nvCxnSpPr>
          <p:spPr>
            <a:xfrm rot="5400000">
              <a:off x="6826426" y="3292062"/>
              <a:ext cx="21031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5931608" y="2844800"/>
              <a:ext cx="365760" cy="1588"/>
              <a:chOff x="5969708" y="2844800"/>
              <a:chExt cx="365760" cy="1588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5969708" y="28448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244028" y="2844800"/>
                <a:ext cx="91440" cy="1588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6402342" y="2844800"/>
              <a:ext cx="365760" cy="3176"/>
              <a:chOff x="6440442" y="2844800"/>
              <a:chExt cx="365760" cy="3176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6440442" y="28448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14762" y="2846388"/>
                <a:ext cx="91440" cy="1588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6873076" y="2844800"/>
              <a:ext cx="365760" cy="4764"/>
              <a:chOff x="6911176" y="2844800"/>
              <a:chExt cx="365760" cy="4764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6911176" y="28448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7185496" y="2847976"/>
                <a:ext cx="91440" cy="1588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/>
          </p:nvGrpSpPr>
          <p:grpSpPr>
            <a:xfrm>
              <a:off x="7343810" y="2844800"/>
              <a:ext cx="365760" cy="2119"/>
              <a:chOff x="7381910" y="2844800"/>
              <a:chExt cx="365760" cy="2119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>
                <a:off x="7381910" y="28448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7656230" y="2845331"/>
                <a:ext cx="91440" cy="1588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7814542" y="2843212"/>
              <a:ext cx="365760" cy="5558"/>
              <a:chOff x="7852642" y="2843212"/>
              <a:chExt cx="365760" cy="5558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7852642" y="2843212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8126962" y="2847182"/>
                <a:ext cx="91440" cy="1588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5931608" y="2997200"/>
              <a:ext cx="365760" cy="1588"/>
              <a:chOff x="5931608" y="2997200"/>
              <a:chExt cx="365760" cy="1588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5931608" y="29972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6205928" y="2997200"/>
                <a:ext cx="91440" cy="1588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>
              <a:off x="6402342" y="2997200"/>
              <a:ext cx="365760" cy="3176"/>
              <a:chOff x="6402342" y="2997200"/>
              <a:chExt cx="365760" cy="3176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6402342" y="29972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6676662" y="2998788"/>
                <a:ext cx="91440" cy="1588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873076" y="2997200"/>
              <a:ext cx="365760" cy="4764"/>
              <a:chOff x="6873076" y="2997200"/>
              <a:chExt cx="365760" cy="4764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6873076" y="29972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7147396" y="3000376"/>
                <a:ext cx="91440" cy="1588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7343810" y="2997200"/>
              <a:ext cx="365760" cy="2119"/>
              <a:chOff x="7343810" y="2997200"/>
              <a:chExt cx="365760" cy="2119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>
                <a:off x="7343810" y="2997200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7618130" y="2997731"/>
                <a:ext cx="91440" cy="1588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7814542" y="2995612"/>
              <a:ext cx="365760" cy="5558"/>
              <a:chOff x="7814542" y="2995612"/>
              <a:chExt cx="365760" cy="5558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7814542" y="2995612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8088862" y="2999582"/>
                <a:ext cx="91440" cy="1588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Group 125"/>
          <p:cNvGrpSpPr/>
          <p:nvPr/>
        </p:nvGrpSpPr>
        <p:grpSpPr>
          <a:xfrm>
            <a:off x="4502615" y="3529399"/>
            <a:ext cx="3673453" cy="999822"/>
            <a:chOff x="4468749" y="3385234"/>
            <a:chExt cx="3673453" cy="999822"/>
          </a:xfrm>
        </p:grpSpPr>
        <p:cxnSp>
          <p:nvCxnSpPr>
            <p:cNvPr id="127" name="Straight Arrow Connector 126"/>
            <p:cNvCxnSpPr/>
            <p:nvPr/>
          </p:nvCxnSpPr>
          <p:spPr>
            <a:xfrm rot="5400000">
              <a:off x="6828014" y="4279106"/>
              <a:ext cx="21031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4468749" y="3385234"/>
              <a:ext cx="1169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err="1">
                  <a:solidFill>
                    <a:prstClr val="black"/>
                  </a:solidFill>
                  <a:latin typeface="Calibri"/>
                </a:rPr>
                <a:t>Exome</a:t>
              </a:r>
              <a:r>
                <a:rPr lang="en-US" sz="1800" dirty="0">
                  <a:solidFill>
                    <a:prstClr val="black"/>
                  </a:solidFill>
                  <a:latin typeface="Calibri"/>
                </a:rPr>
                <a:t> capture</a:t>
              </a:r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5893508" y="3595001"/>
              <a:ext cx="365760" cy="1588"/>
              <a:chOff x="5893508" y="3595001"/>
              <a:chExt cx="365760" cy="1588"/>
            </a:xfrm>
          </p:grpSpPr>
          <p:cxnSp>
            <p:nvCxnSpPr>
              <p:cNvPr id="172" name="Straight Connector 171"/>
              <p:cNvCxnSpPr/>
              <p:nvPr/>
            </p:nvCxnSpPr>
            <p:spPr>
              <a:xfrm>
                <a:off x="5893508" y="3595001"/>
                <a:ext cx="274320" cy="1588"/>
              </a:xfrm>
              <a:prstGeom prst="line">
                <a:avLst/>
              </a:prstGeom>
              <a:ln w="38100">
                <a:solidFill>
                  <a:schemeClr val="tx1">
                    <a:alpha val="12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6167828" y="3595001"/>
                <a:ext cx="91440" cy="1588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6364242" y="3595001"/>
              <a:ext cx="365760" cy="3176"/>
              <a:chOff x="6364242" y="3595001"/>
              <a:chExt cx="365760" cy="3176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6364242" y="3595001"/>
                <a:ext cx="274320" cy="1588"/>
              </a:xfrm>
              <a:prstGeom prst="line">
                <a:avLst/>
              </a:prstGeom>
              <a:ln w="38100">
                <a:solidFill>
                  <a:schemeClr val="tx1">
                    <a:alpha val="12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38562" y="3596589"/>
                <a:ext cx="91440" cy="1588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/>
            <p:cNvGrpSpPr/>
            <p:nvPr/>
          </p:nvGrpSpPr>
          <p:grpSpPr>
            <a:xfrm>
              <a:off x="6834976" y="3595001"/>
              <a:ext cx="365760" cy="4764"/>
              <a:chOff x="6834976" y="3595001"/>
              <a:chExt cx="365760" cy="4764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6834976" y="3595001"/>
                <a:ext cx="274320" cy="1588"/>
              </a:xfrm>
              <a:prstGeom prst="line">
                <a:avLst/>
              </a:prstGeom>
              <a:ln w="38100">
                <a:solidFill>
                  <a:schemeClr val="tx1">
                    <a:alpha val="12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7109296" y="3598177"/>
                <a:ext cx="91440" cy="1588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>
              <a:off x="7305710" y="3595001"/>
              <a:ext cx="365760" cy="2119"/>
              <a:chOff x="7305710" y="3595001"/>
              <a:chExt cx="365760" cy="2119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>
                <a:off x="7305710" y="3595001"/>
                <a:ext cx="274320" cy="1588"/>
              </a:xfrm>
              <a:prstGeom prst="line">
                <a:avLst/>
              </a:prstGeom>
              <a:ln w="38100">
                <a:solidFill>
                  <a:schemeClr val="tx1">
                    <a:alpha val="12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7580030" y="3595532"/>
                <a:ext cx="91440" cy="1588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>
              <a:off x="7776442" y="3593413"/>
              <a:ext cx="365760" cy="5558"/>
              <a:chOff x="7776442" y="3593413"/>
              <a:chExt cx="365760" cy="5558"/>
            </a:xfrm>
          </p:grpSpPr>
          <p:cxnSp>
            <p:nvCxnSpPr>
              <p:cNvPr id="164" name="Straight Connector 163"/>
              <p:cNvCxnSpPr/>
              <p:nvPr/>
            </p:nvCxnSpPr>
            <p:spPr>
              <a:xfrm>
                <a:off x="7776442" y="3593413"/>
                <a:ext cx="274320" cy="1588"/>
              </a:xfrm>
              <a:prstGeom prst="line">
                <a:avLst/>
              </a:prstGeom>
              <a:ln w="38100">
                <a:solidFill>
                  <a:schemeClr val="tx1">
                    <a:alpha val="12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8050762" y="3597383"/>
                <a:ext cx="91440" cy="1588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/>
            <p:cNvGrpSpPr/>
            <p:nvPr/>
          </p:nvGrpSpPr>
          <p:grpSpPr>
            <a:xfrm>
              <a:off x="5893508" y="3747401"/>
              <a:ext cx="365760" cy="1588"/>
              <a:chOff x="5931608" y="3747401"/>
              <a:chExt cx="365760" cy="1588"/>
            </a:xfrm>
          </p:grpSpPr>
          <p:cxnSp>
            <p:nvCxnSpPr>
              <p:cNvPr id="162" name="Straight Connector 161"/>
              <p:cNvCxnSpPr/>
              <p:nvPr/>
            </p:nvCxnSpPr>
            <p:spPr>
              <a:xfrm>
                <a:off x="5931608" y="3747401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6205928" y="3747401"/>
                <a:ext cx="91440" cy="1588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>
              <a:off x="6364242" y="3747401"/>
              <a:ext cx="365760" cy="3176"/>
              <a:chOff x="6402342" y="3747401"/>
              <a:chExt cx="365760" cy="3176"/>
            </a:xfrm>
          </p:grpSpPr>
          <p:cxnSp>
            <p:nvCxnSpPr>
              <p:cNvPr id="160" name="Straight Connector 159"/>
              <p:cNvCxnSpPr/>
              <p:nvPr/>
            </p:nvCxnSpPr>
            <p:spPr>
              <a:xfrm>
                <a:off x="6402342" y="3747401"/>
                <a:ext cx="274320" cy="1588"/>
              </a:xfrm>
              <a:prstGeom prst="line">
                <a:avLst/>
              </a:prstGeom>
              <a:ln w="38100">
                <a:solidFill>
                  <a:schemeClr val="tx1">
                    <a:alpha val="12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6676662" y="3748989"/>
                <a:ext cx="91440" cy="1588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/>
            <p:cNvGrpSpPr/>
            <p:nvPr/>
          </p:nvGrpSpPr>
          <p:grpSpPr>
            <a:xfrm>
              <a:off x="6834976" y="3747401"/>
              <a:ext cx="365760" cy="4764"/>
              <a:chOff x="6873076" y="3747401"/>
              <a:chExt cx="365760" cy="4764"/>
            </a:xfrm>
          </p:grpSpPr>
          <p:cxnSp>
            <p:nvCxnSpPr>
              <p:cNvPr id="158" name="Straight Connector 157"/>
              <p:cNvCxnSpPr/>
              <p:nvPr/>
            </p:nvCxnSpPr>
            <p:spPr>
              <a:xfrm>
                <a:off x="6873076" y="3747401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7147396" y="3750577"/>
                <a:ext cx="91440" cy="1588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/>
            <p:cNvGrpSpPr/>
            <p:nvPr/>
          </p:nvGrpSpPr>
          <p:grpSpPr>
            <a:xfrm>
              <a:off x="7305710" y="3747401"/>
              <a:ext cx="365760" cy="2119"/>
              <a:chOff x="7343810" y="3747401"/>
              <a:chExt cx="365760" cy="2119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>
                <a:off x="7343810" y="3747401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7618130" y="3747932"/>
                <a:ext cx="91440" cy="1588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>
              <a:off x="7776442" y="3745813"/>
              <a:ext cx="365760" cy="5558"/>
              <a:chOff x="7814542" y="3745813"/>
              <a:chExt cx="365760" cy="5558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>
                <a:off x="7814542" y="3745813"/>
                <a:ext cx="274320" cy="1588"/>
              </a:xfrm>
              <a:prstGeom prst="line">
                <a:avLst/>
              </a:prstGeom>
              <a:ln w="38100">
                <a:solidFill>
                  <a:schemeClr val="tx1">
                    <a:alpha val="12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8088862" y="3749783"/>
                <a:ext cx="91440" cy="1588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/>
            <p:cNvGrpSpPr/>
            <p:nvPr/>
          </p:nvGrpSpPr>
          <p:grpSpPr>
            <a:xfrm>
              <a:off x="5893508" y="3899801"/>
              <a:ext cx="365760" cy="1588"/>
              <a:chOff x="5893508" y="3899801"/>
              <a:chExt cx="365760" cy="1588"/>
            </a:xfrm>
          </p:grpSpPr>
          <p:cxnSp>
            <p:nvCxnSpPr>
              <p:cNvPr id="152" name="Straight Connector 151"/>
              <p:cNvCxnSpPr/>
              <p:nvPr/>
            </p:nvCxnSpPr>
            <p:spPr>
              <a:xfrm>
                <a:off x="5893508" y="3899801"/>
                <a:ext cx="274320" cy="1588"/>
              </a:xfrm>
              <a:prstGeom prst="line">
                <a:avLst/>
              </a:prstGeom>
              <a:ln w="38100">
                <a:solidFill>
                  <a:schemeClr val="tx1">
                    <a:alpha val="12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167828" y="3899801"/>
                <a:ext cx="91440" cy="1588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6364242" y="3899801"/>
              <a:ext cx="365760" cy="3176"/>
              <a:chOff x="6364242" y="3899801"/>
              <a:chExt cx="365760" cy="3176"/>
            </a:xfrm>
          </p:grpSpPr>
          <p:cxnSp>
            <p:nvCxnSpPr>
              <p:cNvPr id="150" name="Straight Connector 149"/>
              <p:cNvCxnSpPr/>
              <p:nvPr/>
            </p:nvCxnSpPr>
            <p:spPr>
              <a:xfrm>
                <a:off x="6364242" y="3899801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6638562" y="3901389"/>
                <a:ext cx="91440" cy="1588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6834976" y="3899801"/>
              <a:ext cx="365760" cy="4764"/>
              <a:chOff x="6834976" y="3899801"/>
              <a:chExt cx="365760" cy="4764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>
                <a:off x="6834976" y="3899801"/>
                <a:ext cx="274320" cy="1588"/>
              </a:xfrm>
              <a:prstGeom prst="line">
                <a:avLst/>
              </a:prstGeom>
              <a:ln w="38100">
                <a:solidFill>
                  <a:schemeClr val="tx1">
                    <a:alpha val="12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7109296" y="3902977"/>
                <a:ext cx="91440" cy="1588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/>
            <p:cNvGrpSpPr/>
            <p:nvPr/>
          </p:nvGrpSpPr>
          <p:grpSpPr>
            <a:xfrm>
              <a:off x="7305710" y="3899801"/>
              <a:ext cx="365760" cy="2119"/>
              <a:chOff x="7305710" y="3899801"/>
              <a:chExt cx="365760" cy="2119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>
                <a:off x="7305710" y="3899801"/>
                <a:ext cx="274320" cy="1588"/>
              </a:xfrm>
              <a:prstGeom prst="line">
                <a:avLst/>
              </a:prstGeom>
              <a:ln w="38100">
                <a:solidFill>
                  <a:schemeClr val="tx1">
                    <a:alpha val="12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7580030" y="3900332"/>
                <a:ext cx="91440" cy="1588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/>
            <p:cNvGrpSpPr/>
            <p:nvPr/>
          </p:nvGrpSpPr>
          <p:grpSpPr>
            <a:xfrm>
              <a:off x="7776442" y="3898213"/>
              <a:ext cx="365760" cy="5558"/>
              <a:chOff x="7776442" y="3898213"/>
              <a:chExt cx="365760" cy="5558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>
                <a:off x="7776442" y="3898213"/>
                <a:ext cx="274320" cy="15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8050762" y="3902183"/>
                <a:ext cx="91440" cy="1588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Group 174"/>
          <p:cNvGrpSpPr/>
          <p:nvPr/>
        </p:nvGrpSpPr>
        <p:grpSpPr>
          <a:xfrm>
            <a:off x="4502615" y="5356829"/>
            <a:ext cx="3780523" cy="646331"/>
            <a:chOff x="4468749" y="5212664"/>
            <a:chExt cx="3780523" cy="646331"/>
          </a:xfrm>
        </p:grpSpPr>
        <p:sp>
          <p:nvSpPr>
            <p:cNvPr id="176" name="TextBox 175"/>
            <p:cNvSpPr txBox="1"/>
            <p:nvPr/>
          </p:nvSpPr>
          <p:spPr>
            <a:xfrm>
              <a:off x="4468749" y="5212664"/>
              <a:ext cx="14240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</a:rPr>
                <a:t>Mutation identification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871482" y="5276165"/>
              <a:ext cx="50954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ATG</a:t>
              </a:r>
              <a:r>
                <a:rPr lang="en-US" sz="9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9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CT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CGTG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6339550" y="5276165"/>
              <a:ext cx="50954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ATGCTG</a:t>
              </a:r>
              <a:r>
                <a:rPr lang="en-US" sz="9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GTG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772892" y="5276165"/>
              <a:ext cx="50954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AT</a:t>
              </a:r>
              <a:r>
                <a:rPr lang="en-US" sz="9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CTGCT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CGTG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242210" y="5276165"/>
              <a:ext cx="50954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ATGCTGCT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GTG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7739730" y="5276165"/>
              <a:ext cx="50954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ATGCTGCT</a:t>
              </a: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CGT</a:t>
              </a:r>
              <a:r>
                <a:rPr lang="en-US" sz="9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4502615" y="4512746"/>
            <a:ext cx="3776441" cy="859819"/>
            <a:chOff x="4468749" y="4368581"/>
            <a:chExt cx="3776441" cy="859819"/>
          </a:xfrm>
        </p:grpSpPr>
        <p:grpSp>
          <p:nvGrpSpPr>
            <p:cNvPr id="183" name="Group 182"/>
            <p:cNvGrpSpPr/>
            <p:nvPr/>
          </p:nvGrpSpPr>
          <p:grpSpPr>
            <a:xfrm>
              <a:off x="4468749" y="4368581"/>
              <a:ext cx="3776441" cy="646331"/>
              <a:chOff x="4468749" y="4368581"/>
              <a:chExt cx="3776441" cy="646331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4468749" y="4368581"/>
                <a:ext cx="1473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black"/>
                    </a:solidFill>
                    <a:latin typeface="Calibri"/>
                  </a:rPr>
                  <a:t>Illumina sequencing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5904204" y="4432081"/>
                <a:ext cx="5095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ATGTTACT</a:t>
                </a: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CGTG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372272" y="4432081"/>
                <a:ext cx="5095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ATGCTGTT</a:t>
                </a: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90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GTG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6805614" y="4432081"/>
                <a:ext cx="5095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ATACTGCT</a:t>
                </a: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CGTG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7238128" y="4432081"/>
                <a:ext cx="5095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ATGCTGCT</a:t>
                </a: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TATG</a:t>
                </a: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7735648" y="4432081"/>
                <a:ext cx="5095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ATGCTGCT</a:t>
                </a: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CGTA</a:t>
                </a:r>
              </a:p>
            </p:txBody>
          </p:sp>
        </p:grpSp>
        <p:cxnSp>
          <p:nvCxnSpPr>
            <p:cNvPr id="184" name="Straight Arrow Connector 183"/>
            <p:cNvCxnSpPr/>
            <p:nvPr/>
          </p:nvCxnSpPr>
          <p:spPr>
            <a:xfrm rot="5400000">
              <a:off x="6829602" y="5122450"/>
              <a:ext cx="21031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i="1" dirty="0">
                <a:solidFill>
                  <a:srgbClr val="AC0000"/>
                </a:solidFill>
              </a:rPr>
              <a:t>in </a:t>
            </a:r>
            <a:r>
              <a:rPr lang="en-GB" b="1" i="1" dirty="0" err="1">
                <a:solidFill>
                  <a:srgbClr val="AC0000"/>
                </a:solidFill>
              </a:rPr>
              <a:t>silico</a:t>
            </a:r>
            <a:r>
              <a:rPr lang="en-GB" b="1" i="1" dirty="0">
                <a:solidFill>
                  <a:srgbClr val="AC0000"/>
                </a:solidFill>
              </a:rPr>
              <a:t> </a:t>
            </a:r>
            <a:r>
              <a:rPr lang="en-GB" b="1" dirty="0">
                <a:solidFill>
                  <a:srgbClr val="AC0000"/>
                </a:solidFill>
              </a:rPr>
              <a:t>TILLING workflow: Cadenza (6x) and Kronos (4x)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36" y="5138378"/>
            <a:ext cx="327025" cy="4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5138378"/>
            <a:ext cx="327025" cy="4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514" y="5138378"/>
            <a:ext cx="327025" cy="4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53" y="5138378"/>
            <a:ext cx="327025" cy="4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92" y="5138378"/>
            <a:ext cx="327025" cy="4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2" name="TextBox 191"/>
          <p:cNvSpPr txBox="1"/>
          <p:nvPr/>
        </p:nvSpPr>
        <p:spPr>
          <a:xfrm>
            <a:off x="6156565" y="6111895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000000"/>
                </a:solidFill>
              </a:rPr>
              <a:t>Krasileva et </a:t>
            </a:r>
            <a:r>
              <a:rPr lang="en-GB" sz="1200" dirty="0">
                <a:solidFill>
                  <a:srgbClr val="000000"/>
                </a:solidFill>
              </a:rPr>
              <a:t>al </a:t>
            </a:r>
            <a:r>
              <a:rPr lang="en-GB" sz="1200" i="1" dirty="0" smtClean="0">
                <a:solidFill>
                  <a:srgbClr val="000000"/>
                </a:solidFill>
              </a:rPr>
              <a:t>Genome Biology </a:t>
            </a:r>
            <a:r>
              <a:rPr lang="en-GB" sz="1200" dirty="0" smtClean="0">
                <a:solidFill>
                  <a:srgbClr val="000000"/>
                </a:solidFill>
              </a:rPr>
              <a:t>2013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198" name="Rectangle 4"/>
          <p:cNvSpPr>
            <a:spLocks noChangeArrowheads="1"/>
          </p:cNvSpPr>
          <p:nvPr/>
        </p:nvSpPr>
        <p:spPr bwMode="auto">
          <a:xfrm>
            <a:off x="5724128" y="6340495"/>
            <a:ext cx="3124200" cy="2769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algn="r">
              <a:spcAft>
                <a:spcPts val="438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Krasileva et </a:t>
            </a:r>
            <a:r>
              <a:rPr lang="en-US" sz="1200" dirty="0">
                <a:solidFill>
                  <a:srgbClr val="000000"/>
                </a:solidFill>
              </a:rPr>
              <a:t>al </a:t>
            </a:r>
            <a:r>
              <a:rPr lang="en-US" sz="1200" i="1" dirty="0" smtClean="0">
                <a:solidFill>
                  <a:srgbClr val="000000"/>
                </a:solidFill>
              </a:rPr>
              <a:t>under review</a:t>
            </a:r>
            <a:endParaRPr lang="en-US" sz="1200" i="1" dirty="0">
              <a:solidFill>
                <a:srgbClr val="000000"/>
              </a:solidFill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5822648" y="1441916"/>
            <a:ext cx="2483152" cy="2873078"/>
            <a:chOff x="4456946" y="852811"/>
            <a:chExt cx="2134541" cy="2548984"/>
          </a:xfrm>
        </p:grpSpPr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6946" y="1593587"/>
              <a:ext cx="2134541" cy="1808208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5464881" y="85281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12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r="5513"/>
          <a:stretch/>
        </p:blipFill>
        <p:spPr bwMode="auto">
          <a:xfrm>
            <a:off x="176027" y="990600"/>
            <a:ext cx="881557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3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 err="1" smtClean="0">
                <a:solidFill>
                  <a:srgbClr val="C0504D"/>
                </a:solidFill>
                <a:latin typeface="Avenir Book"/>
                <a:cs typeface="Avenir Book"/>
              </a:rPr>
              <a:t>Exome</a:t>
            </a:r>
            <a:r>
              <a:rPr lang="en-GB" b="1" dirty="0" smtClean="0">
                <a:solidFill>
                  <a:srgbClr val="C0504D"/>
                </a:solidFill>
                <a:latin typeface="Avenir Book"/>
                <a:cs typeface="Avenir Book"/>
              </a:rPr>
              <a:t> capture is extremely effective !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28600" y="4495800"/>
          <a:ext cx="8762999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0112"/>
                <a:gridCol w="1558440"/>
                <a:gridCol w="1820648"/>
                <a:gridCol w="1828800"/>
                <a:gridCol w="1904999"/>
              </a:tblGrid>
              <a:tr h="94956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On-target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err="1" smtClean="0"/>
                        <a:t>Cov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dirty="0" smtClean="0"/>
                        <a:t>Per Base</a:t>
                      </a:r>
                      <a:endParaRPr lang="en-GB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% On-target Bases</a:t>
                      </a:r>
                    </a:p>
                    <a:p>
                      <a:pPr algn="ctr"/>
                      <a:r>
                        <a:rPr lang="en-GB" sz="1600" dirty="0" smtClean="0"/>
                        <a:t>≥ 1 x Cov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% On-target Bases </a:t>
                      </a:r>
                    </a:p>
                    <a:p>
                      <a:pPr algn="ctr"/>
                      <a:r>
                        <a:rPr lang="en-GB" sz="1600" dirty="0" smtClean="0"/>
                        <a:t>≥</a:t>
                      </a:r>
                      <a:r>
                        <a:rPr lang="en-GB" sz="1600" baseline="0" dirty="0" smtClean="0"/>
                        <a:t> 6 </a:t>
                      </a:r>
                      <a:r>
                        <a:rPr lang="en-GB" sz="1600" dirty="0" smtClean="0"/>
                        <a:t>x Cov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 smtClean="0">
                          <a:effectLst/>
                        </a:rPr>
                        <a:t>% Genome Coverage Bases   </a:t>
                      </a:r>
                      <a:r>
                        <a:rPr lang="en-GB" sz="1600" dirty="0" smtClean="0"/>
                        <a:t>≥</a:t>
                      </a:r>
                      <a:r>
                        <a:rPr lang="en-GB" sz="1600" u="none" strike="noStrike" dirty="0" smtClean="0">
                          <a:effectLst/>
                        </a:rPr>
                        <a:t> 1 x Cov</a:t>
                      </a:r>
                      <a:endParaRPr lang="en-GB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 smtClean="0">
                          <a:effectLst/>
                        </a:rPr>
                        <a:t>% Genome Coverage Bases </a:t>
                      </a:r>
                      <a:r>
                        <a:rPr lang="en-GB" sz="1600" dirty="0" smtClean="0"/>
                        <a:t>≥</a:t>
                      </a:r>
                      <a:r>
                        <a:rPr lang="en-GB" sz="1600" u="none" strike="noStrike" dirty="0" smtClean="0">
                          <a:effectLst/>
                        </a:rPr>
                        <a:t> 6 x Cov</a:t>
                      </a:r>
                      <a:endParaRPr lang="en-GB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</a:tr>
              <a:tr h="42203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45.51</a:t>
                      </a:r>
                      <a:r>
                        <a:rPr lang="en-GB" sz="1800" baseline="0" dirty="0" smtClean="0"/>
                        <a:t> x</a:t>
                      </a:r>
                      <a:r>
                        <a:rPr lang="en-GB" sz="1800" dirty="0" smtClean="0"/>
                        <a:t> </a:t>
                      </a:r>
                      <a:endParaRPr lang="en-GB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93.1 %</a:t>
                      </a:r>
                      <a:endParaRPr lang="en-GB" sz="1800" b="0"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85.8 %</a:t>
                      </a:r>
                      <a:endParaRPr lang="en-GB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8.7 %</a:t>
                      </a:r>
                      <a:endParaRPr lang="en-GB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/>
                        <a:t>1.6 %</a:t>
                      </a:r>
                      <a:endParaRPr lang="en-GB" sz="1800" b="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5710" y="3364468"/>
            <a:ext cx="7419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>
                <a:solidFill>
                  <a:srgbClr val="000000"/>
                </a:solidFill>
              </a:rPr>
              <a:t>4-plex pooling = ~ 10 Gb per mutant (0.625 x whole genome coverage)</a:t>
            </a:r>
          </a:p>
          <a:p>
            <a:endParaRPr lang="en-GB" sz="1800" dirty="0" smtClean="0">
              <a:solidFill>
                <a:srgbClr val="000000"/>
              </a:solidFill>
            </a:endParaRPr>
          </a:p>
          <a:p>
            <a:r>
              <a:rPr lang="en-GB" sz="1800" dirty="0" smtClean="0">
                <a:solidFill>
                  <a:srgbClr val="000000"/>
                </a:solidFill>
              </a:rPr>
              <a:t>At least 60% of captured reads map are “on-target”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0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 Same Side Corner Rectangle 24"/>
          <p:cNvSpPr/>
          <p:nvPr/>
        </p:nvSpPr>
        <p:spPr>
          <a:xfrm>
            <a:off x="2062790" y="2323870"/>
            <a:ext cx="2440107" cy="205176"/>
          </a:xfrm>
          <a:prstGeom prst="round2SameRect">
            <a:avLst>
              <a:gd name="adj1" fmla="val 9284"/>
              <a:gd name="adj2" fmla="val 9284"/>
            </a:avLst>
          </a:prstGeom>
          <a:solidFill>
            <a:srgbClr val="FF9933">
              <a:alpha val="33000"/>
            </a:srgb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2000" b="1" dirty="0">
              <a:solidFill>
                <a:srgbClr val="FFFFFF"/>
              </a:solidFill>
            </a:endParaRPr>
          </a:p>
        </p:txBody>
      </p:sp>
      <p:sp useBgFill="1">
        <p:nvSpPr>
          <p:cNvPr id="6" name="Round Same Side Corner Rectangle 5"/>
          <p:cNvSpPr/>
          <p:nvPr/>
        </p:nvSpPr>
        <p:spPr>
          <a:xfrm>
            <a:off x="984112" y="3758904"/>
            <a:ext cx="2254733" cy="307777"/>
          </a:xfrm>
          <a:prstGeom prst="round2SameRect">
            <a:avLst>
              <a:gd name="adj1" fmla="val 9284"/>
              <a:gd name="adj2" fmla="val 9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2000" dirty="0">
              <a:solidFill>
                <a:srgbClr val="FFFFFF"/>
              </a:solidFill>
            </a:endParaRPr>
          </a:p>
        </p:txBody>
      </p:sp>
      <p:sp useBgFill="1">
        <p:nvSpPr>
          <p:cNvPr id="7" name="Round Same Side Corner Rectangle 6"/>
          <p:cNvSpPr/>
          <p:nvPr/>
        </p:nvSpPr>
        <p:spPr>
          <a:xfrm>
            <a:off x="1124743" y="4696782"/>
            <a:ext cx="1642041" cy="307777"/>
          </a:xfrm>
          <a:prstGeom prst="round2SameRect">
            <a:avLst>
              <a:gd name="adj1" fmla="val 9284"/>
              <a:gd name="adj2" fmla="val 9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2000" dirty="0">
              <a:solidFill>
                <a:srgbClr val="FFFFFF"/>
              </a:solidFill>
            </a:endParaRPr>
          </a:p>
        </p:txBody>
      </p:sp>
      <p:sp useBgFill="1">
        <p:nvSpPr>
          <p:cNvPr id="9" name="Round Same Side Corner Rectangle 8"/>
          <p:cNvSpPr/>
          <p:nvPr/>
        </p:nvSpPr>
        <p:spPr>
          <a:xfrm>
            <a:off x="603941" y="2762089"/>
            <a:ext cx="2598666" cy="307777"/>
          </a:xfrm>
          <a:prstGeom prst="round2SameRect">
            <a:avLst>
              <a:gd name="adj1" fmla="val 9284"/>
              <a:gd name="adj2" fmla="val 9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20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405" y="2715924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duplicate reads removed</a:t>
            </a:r>
          </a:p>
        </p:txBody>
      </p:sp>
      <p:sp useBgFill="1">
        <p:nvSpPr>
          <p:cNvPr id="11" name="Round Same Side Corner Rectangle 10"/>
          <p:cNvSpPr/>
          <p:nvPr/>
        </p:nvSpPr>
        <p:spPr>
          <a:xfrm>
            <a:off x="1255128" y="1889665"/>
            <a:ext cx="1446812" cy="307777"/>
          </a:xfrm>
          <a:prstGeom prst="round2SameRect">
            <a:avLst>
              <a:gd name="adj1" fmla="val 9284"/>
              <a:gd name="adj2" fmla="val 9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200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0903" y="18434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aligned reads</a:t>
            </a:r>
            <a:endParaRPr lang="en-GB" sz="1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 useBgFill="1">
        <p:nvSpPr>
          <p:cNvPr id="13" name="Round Same Side Corner Rectangle 12"/>
          <p:cNvSpPr/>
          <p:nvPr/>
        </p:nvSpPr>
        <p:spPr>
          <a:xfrm>
            <a:off x="447621" y="784622"/>
            <a:ext cx="3115619" cy="513395"/>
          </a:xfrm>
          <a:prstGeom prst="round2SameRect">
            <a:avLst>
              <a:gd name="adj1" fmla="val 9284"/>
              <a:gd name="adj2" fmla="val 9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974" y="784622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ample</a:t>
            </a:r>
          </a:p>
          <a:p>
            <a:pPr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reads</a:t>
            </a:r>
            <a:endParaRPr lang="en-GB" sz="1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47683" y="1381834"/>
            <a:ext cx="0" cy="46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78844" y="1381834"/>
            <a:ext cx="1085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rgbClr val="000000"/>
                </a:solidFill>
                <a:latin typeface="Arial"/>
                <a:cs typeface="Arial"/>
              </a:rPr>
              <a:t>BWA </a:t>
            </a:r>
            <a:r>
              <a:rPr lang="en-GB" sz="2000" b="1" dirty="0" smtClean="0">
                <a:solidFill>
                  <a:srgbClr val="000000"/>
                </a:solidFill>
                <a:latin typeface="Arial"/>
                <a:cs typeface="Arial"/>
              </a:rPr>
              <a:t>aln</a:t>
            </a:r>
            <a:endParaRPr lang="en-GB" sz="20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947683" y="2257015"/>
            <a:ext cx="0" cy="46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92635" y="2216313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1800" b="1" dirty="0" smtClean="0">
                <a:solidFill>
                  <a:srgbClr val="000000"/>
                </a:solidFill>
                <a:latin typeface="Arial"/>
                <a:cs typeface="Arial"/>
              </a:rPr>
              <a:t>Picard </a:t>
            </a:r>
            <a:r>
              <a:rPr lang="en-GB" sz="1800" b="1" dirty="0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lang="en-GB" sz="1800" b="1" dirty="0" smtClean="0">
                <a:solidFill>
                  <a:srgbClr val="000000"/>
                </a:solidFill>
                <a:latin typeface="Arial"/>
                <a:cs typeface="Arial"/>
              </a:rPr>
              <a:t>arkDuplicates</a:t>
            </a:r>
            <a:endParaRPr lang="en-GB" sz="1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47683" y="3222685"/>
            <a:ext cx="0" cy="46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99734" y="3209038"/>
            <a:ext cx="2113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2000" b="1" dirty="0" smtClean="0">
                <a:solidFill>
                  <a:srgbClr val="000000"/>
                </a:solidFill>
                <a:latin typeface="Arial"/>
                <a:cs typeface="Arial"/>
              </a:rPr>
              <a:t>samtools view -f2 </a:t>
            </a:r>
            <a:endParaRPr lang="en-GB" sz="20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5568" y="371273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properly paired reads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47683" y="4188951"/>
            <a:ext cx="0" cy="46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82853" y="4178673"/>
            <a:ext cx="201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2000" b="1" dirty="0" smtClean="0">
                <a:solidFill>
                  <a:srgbClr val="000000"/>
                </a:solidFill>
                <a:latin typeface="Arial"/>
                <a:cs typeface="Arial"/>
              </a:rPr>
              <a:t>samtools view -L </a:t>
            </a:r>
            <a:endParaRPr lang="en-GB" sz="20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819" y="465061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reads on-target</a:t>
            </a:r>
          </a:p>
        </p:txBody>
      </p:sp>
      <p:sp>
        <p:nvSpPr>
          <p:cNvPr id="26" name="Round Same Side Corner Rectangle 25"/>
          <p:cNvSpPr/>
          <p:nvPr/>
        </p:nvSpPr>
        <p:spPr>
          <a:xfrm>
            <a:off x="2071348" y="3303148"/>
            <a:ext cx="2259352" cy="252851"/>
          </a:xfrm>
          <a:prstGeom prst="round2SameRect">
            <a:avLst>
              <a:gd name="adj1" fmla="val 9284"/>
              <a:gd name="adj2" fmla="val 9284"/>
            </a:avLst>
          </a:prstGeom>
          <a:solidFill>
            <a:srgbClr val="FF9933">
              <a:alpha val="33000"/>
            </a:srgb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 b="1" dirty="0">
              <a:solidFill>
                <a:srgbClr val="FFFFFF"/>
              </a:solidFill>
            </a:endParaRPr>
          </a:p>
        </p:txBody>
      </p:sp>
      <p:sp>
        <p:nvSpPr>
          <p:cNvPr id="27" name="Round Same Side Corner Rectangle 26"/>
          <p:cNvSpPr/>
          <p:nvPr/>
        </p:nvSpPr>
        <p:spPr>
          <a:xfrm>
            <a:off x="2062644" y="1474464"/>
            <a:ext cx="1150456" cy="227336"/>
          </a:xfrm>
          <a:prstGeom prst="round2SameRect">
            <a:avLst>
              <a:gd name="adj1" fmla="val 9284"/>
              <a:gd name="adj2" fmla="val 9284"/>
            </a:avLst>
          </a:prstGeom>
          <a:solidFill>
            <a:srgbClr val="FF9933">
              <a:alpha val="33000"/>
            </a:srgb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FFFFFF"/>
              </a:solidFill>
            </a:endParaRPr>
          </a:p>
        </p:txBody>
      </p:sp>
      <p:sp>
        <p:nvSpPr>
          <p:cNvPr id="28" name="Round Same Side Corner Rectangle 27"/>
          <p:cNvSpPr/>
          <p:nvPr/>
        </p:nvSpPr>
        <p:spPr>
          <a:xfrm>
            <a:off x="2061074" y="4278628"/>
            <a:ext cx="2117225" cy="229871"/>
          </a:xfrm>
          <a:prstGeom prst="round2SameRect">
            <a:avLst>
              <a:gd name="adj1" fmla="val 9284"/>
              <a:gd name="adj2" fmla="val 9284"/>
            </a:avLst>
          </a:prstGeom>
          <a:solidFill>
            <a:srgbClr val="FF9933">
              <a:alpha val="33000"/>
            </a:srgb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 b="1" dirty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16566" y="761756"/>
            <a:ext cx="209070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enome reference</a:t>
            </a:r>
          </a:p>
          <a:p>
            <a:pPr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(Chinese Spring) </a:t>
            </a:r>
          </a:p>
          <a:p>
            <a:pPr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78427" y="864751"/>
            <a:ext cx="3129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Arial"/>
                <a:cs typeface="Arial"/>
              </a:rPr>
              <a:t>+</a:t>
            </a:r>
            <a:endParaRPr lang="en-GB" sz="20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212" y="41894"/>
            <a:ext cx="801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2800" b="1" dirty="0">
                <a:solidFill>
                  <a:srgbClr val="AC0000"/>
                </a:solidFill>
                <a:latin typeface="Arial"/>
                <a:cs typeface="Arial"/>
              </a:rPr>
              <a:t>R</a:t>
            </a:r>
            <a:r>
              <a:rPr lang="en-GB" sz="2800" b="1" dirty="0" smtClean="0">
                <a:solidFill>
                  <a:srgbClr val="AC0000"/>
                </a:solidFill>
                <a:latin typeface="Arial"/>
                <a:cs typeface="Arial"/>
              </a:rPr>
              <a:t>ead alignment and mutation calling pipeline 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908584" y="2912662"/>
            <a:ext cx="1694401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927601" y="864751"/>
            <a:ext cx="39687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New software tools: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1. MAPS: Henry </a:t>
            </a:r>
            <a:r>
              <a:rPr lang="en-GB" sz="1800" dirty="0">
                <a:solidFill>
                  <a:srgbClr val="000000"/>
                </a:solidFill>
                <a:latin typeface="Arial"/>
                <a:cs typeface="Arial"/>
              </a:rPr>
              <a:t>et al </a:t>
            </a:r>
            <a:r>
              <a:rPr lang="en-GB" sz="1800" i="1" dirty="0" smtClean="0">
                <a:solidFill>
                  <a:srgbClr val="000000"/>
                </a:solidFill>
                <a:latin typeface="Arial"/>
                <a:cs typeface="Arial"/>
              </a:rPr>
              <a:t>Plant </a:t>
            </a:r>
            <a:r>
              <a:rPr lang="en-GB" sz="1800" i="1" dirty="0">
                <a:solidFill>
                  <a:srgbClr val="000000"/>
                </a:solidFill>
                <a:latin typeface="Arial"/>
                <a:cs typeface="Arial"/>
              </a:rPr>
              <a:t>Cell</a:t>
            </a:r>
            <a:r>
              <a:rPr lang="en-GB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2014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2. Polymarker: </a:t>
            </a:r>
            <a:r>
              <a:rPr lang="en-GB" sz="1800" dirty="0" smtClean="0">
                <a:solidFill>
                  <a:srgbClr val="000000"/>
                </a:solidFill>
                <a:latin typeface="Arial"/>
              </a:rPr>
              <a:t>Ramirez-Gonzalez </a:t>
            </a:r>
            <a:r>
              <a:rPr lang="en-GB" sz="1800" dirty="0">
                <a:solidFill>
                  <a:srgbClr val="000000"/>
                </a:solidFill>
                <a:latin typeface="Arial"/>
              </a:rPr>
              <a:t>et al </a:t>
            </a:r>
            <a:r>
              <a:rPr lang="en-GB" sz="1800" i="1" dirty="0" smtClean="0">
                <a:solidFill>
                  <a:srgbClr val="000000"/>
                </a:solidFill>
                <a:latin typeface="Arial"/>
              </a:rPr>
              <a:t>       Bioinformatics </a:t>
            </a:r>
            <a:r>
              <a:rPr lang="en-GB" sz="1800" dirty="0" smtClean="0">
                <a:solidFill>
                  <a:srgbClr val="000000"/>
                </a:solidFill>
                <a:latin typeface="Arial"/>
              </a:rPr>
              <a:t>2015</a:t>
            </a:r>
            <a:endParaRPr lang="en-GB" sz="1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20599" y="5699041"/>
            <a:ext cx="1089273" cy="78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On-target</a:t>
            </a:r>
          </a:p>
          <a:p>
            <a:pPr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coverage</a:t>
            </a:r>
          </a:p>
          <a:p>
            <a:pPr defTabSz="45720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assessed </a:t>
            </a:r>
            <a:endParaRPr lang="en-GB" sz="1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952481" y="3164379"/>
            <a:ext cx="0" cy="46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262291" y="2902005"/>
            <a:ext cx="851515" cy="369332"/>
            <a:chOff x="4537220" y="3347239"/>
            <a:chExt cx="851515" cy="369332"/>
          </a:xfrm>
        </p:grpSpPr>
        <p:sp>
          <p:nvSpPr>
            <p:cNvPr id="46" name="Round Same Side Corner Rectangle 45"/>
            <p:cNvSpPr/>
            <p:nvPr/>
          </p:nvSpPr>
          <p:spPr>
            <a:xfrm>
              <a:off x="4614324" y="3445894"/>
              <a:ext cx="653002" cy="211705"/>
            </a:xfrm>
            <a:prstGeom prst="round2SameRect">
              <a:avLst>
                <a:gd name="adj1" fmla="val 9284"/>
                <a:gd name="adj2" fmla="val 9284"/>
              </a:avLst>
            </a:prstGeom>
            <a:solidFill>
              <a:srgbClr val="00B050">
                <a:alpha val="33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GB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37220" y="3347239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MAPS</a:t>
              </a:r>
              <a:endParaRPr lang="en-GB" sz="18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050240" y="2701952"/>
            <a:ext cx="1851789" cy="369332"/>
            <a:chOff x="5096230" y="3885694"/>
            <a:chExt cx="1851789" cy="369332"/>
          </a:xfrm>
        </p:grpSpPr>
        <p:sp useBgFill="1">
          <p:nvSpPr>
            <p:cNvPr id="50" name="Round Same Side Corner Rectangle 49"/>
            <p:cNvSpPr/>
            <p:nvPr/>
          </p:nvSpPr>
          <p:spPr>
            <a:xfrm>
              <a:off x="5168716" y="3931859"/>
              <a:ext cx="1753693" cy="307777"/>
            </a:xfrm>
            <a:prstGeom prst="round2SameRect">
              <a:avLst>
                <a:gd name="adj1" fmla="val 9284"/>
                <a:gd name="adj2" fmla="val 9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GB" sz="1800" dirty="0">
                <a:solidFill>
                  <a:srgbClr val="FFFFFF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96230" y="3885694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00" dirty="0">
                  <a:solidFill>
                    <a:srgbClr val="000000"/>
                  </a:solidFill>
                  <a:latin typeface="Arial"/>
                  <a:cs typeface="Arial"/>
                </a:rPr>
                <a:t>m</a:t>
              </a:r>
              <a:r>
                <a:rPr lang="en-GB" sz="1800" dirty="0" smtClean="0">
                  <a:solidFill>
                    <a:srgbClr val="000000"/>
                  </a:solidFill>
                  <a:latin typeface="Arial"/>
                  <a:cs typeface="Arial"/>
                </a:rPr>
                <a:t>utations called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602985" y="3746133"/>
            <a:ext cx="3020702" cy="369332"/>
            <a:chOff x="5780251" y="3575869"/>
            <a:chExt cx="3020702" cy="369332"/>
          </a:xfrm>
        </p:grpSpPr>
        <p:sp useBgFill="1">
          <p:nvSpPr>
            <p:cNvPr id="54" name="Round Same Side Corner Rectangle 53"/>
            <p:cNvSpPr/>
            <p:nvPr/>
          </p:nvSpPr>
          <p:spPr>
            <a:xfrm>
              <a:off x="5852737" y="3622035"/>
              <a:ext cx="2224463" cy="292740"/>
            </a:xfrm>
            <a:prstGeom prst="round2SameRect">
              <a:avLst>
                <a:gd name="adj1" fmla="val 9284"/>
                <a:gd name="adj2" fmla="val 9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GB" sz="1800" dirty="0">
                <a:solidFill>
                  <a:srgbClr val="FFFFFF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80251" y="3575869"/>
              <a:ext cx="3020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00" dirty="0">
                  <a:solidFill>
                    <a:srgbClr val="000000"/>
                  </a:solidFill>
                  <a:latin typeface="Arial"/>
                  <a:cs typeface="Arial"/>
                </a:rPr>
                <a:t>m</a:t>
              </a:r>
              <a:r>
                <a:rPr lang="en-GB" sz="1800" dirty="0" smtClean="0">
                  <a:solidFill>
                    <a:srgbClr val="000000"/>
                  </a:solidFill>
                  <a:latin typeface="Arial"/>
                  <a:cs typeface="Arial"/>
                </a:rPr>
                <a:t>utations annotated</a:t>
              </a:r>
            </a:p>
          </p:txBody>
        </p:sp>
      </p:grpSp>
      <p:sp useBgFill="1">
        <p:nvSpPr>
          <p:cNvPr id="57" name="Round Same Side Corner Rectangle 56"/>
          <p:cNvSpPr/>
          <p:nvPr/>
        </p:nvSpPr>
        <p:spPr>
          <a:xfrm>
            <a:off x="4800601" y="4791676"/>
            <a:ext cx="3881028" cy="291093"/>
          </a:xfrm>
          <a:prstGeom prst="round2SameRect">
            <a:avLst>
              <a:gd name="adj1" fmla="val 9284"/>
              <a:gd name="adj2" fmla="val 9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2000" dirty="0">
              <a:solidFill>
                <a:srgbClr val="FFFFFF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00601" y="4728062"/>
            <a:ext cx="449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lang="en-GB" sz="1800" dirty="0" smtClean="0">
                <a:solidFill>
                  <a:srgbClr val="000000"/>
                </a:solidFill>
                <a:latin typeface="Arial"/>
                <a:cs typeface="Arial"/>
              </a:rPr>
              <a:t>utations verified by KASP assays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7048452" y="3171363"/>
            <a:ext cx="918381" cy="369332"/>
            <a:chOff x="4543681" y="3347239"/>
            <a:chExt cx="622941" cy="369332"/>
          </a:xfrm>
        </p:grpSpPr>
        <p:sp>
          <p:nvSpPr>
            <p:cNvPr id="61" name="Round Same Side Corner Rectangle 60"/>
            <p:cNvSpPr/>
            <p:nvPr/>
          </p:nvSpPr>
          <p:spPr>
            <a:xfrm>
              <a:off x="4614324" y="3445894"/>
              <a:ext cx="452717" cy="219512"/>
            </a:xfrm>
            <a:prstGeom prst="round2SameRect">
              <a:avLst>
                <a:gd name="adj1" fmla="val 9284"/>
                <a:gd name="adj2" fmla="val 9284"/>
              </a:avLst>
            </a:prstGeom>
            <a:solidFill>
              <a:srgbClr val="00B050">
                <a:alpha val="33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GB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543681" y="3347239"/>
              <a:ext cx="622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e! VEP</a:t>
              </a:r>
              <a:endParaRPr lang="en-GB" sz="18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059500" y="4193978"/>
            <a:ext cx="2691633" cy="369332"/>
            <a:chOff x="7133549" y="4155768"/>
            <a:chExt cx="2691633" cy="369332"/>
          </a:xfrm>
        </p:grpSpPr>
        <p:sp>
          <p:nvSpPr>
            <p:cNvPr id="64" name="Round Same Side Corner Rectangle 63"/>
            <p:cNvSpPr/>
            <p:nvPr/>
          </p:nvSpPr>
          <p:spPr>
            <a:xfrm>
              <a:off x="7229703" y="4244899"/>
              <a:ext cx="1252706" cy="223220"/>
            </a:xfrm>
            <a:prstGeom prst="round2SameRect">
              <a:avLst>
                <a:gd name="adj1" fmla="val 9284"/>
                <a:gd name="adj2" fmla="val 9284"/>
              </a:avLst>
            </a:prstGeom>
            <a:solidFill>
              <a:srgbClr val="00B050">
                <a:alpha val="33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GB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33549" y="4155768"/>
              <a:ext cx="2691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Polymarker</a:t>
              </a:r>
              <a:endParaRPr lang="en-GB" sz="18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>
            <a:off x="6952481" y="4188951"/>
            <a:ext cx="0" cy="46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947683" y="5141451"/>
            <a:ext cx="0" cy="46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 smtClean="0">
                <a:solidFill>
                  <a:srgbClr val="AC0000"/>
                </a:solidFill>
                <a:ea typeface="+mj-ea"/>
                <a:cs typeface="+mj-cs"/>
              </a:rPr>
              <a:t>EMS mainly G&gt;A and C&gt;T transitions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84" y="1219200"/>
            <a:ext cx="7652832" cy="505073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97152" y="1781448"/>
            <a:ext cx="0" cy="43204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402732" y="1781448"/>
            <a:ext cx="0" cy="432048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4860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4" t="52470"/>
          <a:stretch/>
        </p:blipFill>
        <p:spPr>
          <a:xfrm>
            <a:off x="304800" y="1524000"/>
            <a:ext cx="8432074" cy="44715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8600" y="260350"/>
            <a:ext cx="8915400" cy="65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 smtClean="0">
                <a:solidFill>
                  <a:srgbClr val="AC0000"/>
                </a:solidFill>
                <a:ea typeface="+mj-ea"/>
                <a:cs typeface="+mj-cs"/>
              </a:rPr>
              <a:t>Distribution of mutations (subset)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477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260648"/>
            <a:ext cx="937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 smtClean="0">
                <a:solidFill>
                  <a:srgbClr val="C00000"/>
                </a:solidFill>
                <a:latin typeface="Trebuchet MS" charset="0"/>
                <a:ea typeface="Trebuchet MS" charset="0"/>
                <a:cs typeface="Trebuchet MS" charset="0"/>
              </a:rPr>
              <a:t>Genome Browser </a:t>
            </a:r>
            <a:r>
              <a:rPr lang="en-GB" b="1" dirty="0" err="1" smtClean="0">
                <a:solidFill>
                  <a:srgbClr val="C00000"/>
                </a:solidFill>
                <a:latin typeface="Trebuchet MS" charset="0"/>
                <a:ea typeface="Trebuchet MS" charset="0"/>
                <a:cs typeface="Trebuchet MS" charset="0"/>
              </a:rPr>
              <a:t>www.dubcovskylab.ucdavis.edu</a:t>
            </a:r>
            <a:endParaRPr lang="en-GB" b="1" dirty="0">
              <a:solidFill>
                <a:srgbClr val="C0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3" t="9874" r="4622" b="23214"/>
          <a:stretch/>
        </p:blipFill>
        <p:spPr bwMode="auto">
          <a:xfrm>
            <a:off x="0" y="758599"/>
            <a:ext cx="9114972" cy="489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65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14.7|15.8|1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1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1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1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6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6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46137</TotalTime>
  <Words>2013</Words>
  <Application>Microsoft Macintosh PowerPoint</Application>
  <PresentationFormat>On-screen Show (4:3)</PresentationFormat>
  <Paragraphs>498</Paragraphs>
  <Slides>36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8" baseType="lpstr">
      <vt:lpstr>Avenir Book</vt:lpstr>
      <vt:lpstr>Calibri</vt:lpstr>
      <vt:lpstr>Courier New</vt:lpstr>
      <vt:lpstr>Times New Roman</vt:lpstr>
      <vt:lpstr>Trebuchet MS</vt:lpstr>
      <vt:lpstr>Wingdings</vt:lpstr>
      <vt:lpstr>Arial</vt:lpstr>
      <vt:lpstr>Default Design</vt:lpstr>
      <vt:lpstr>1_Office Theme</vt:lpstr>
      <vt:lpstr>2_Office Theme</vt:lpstr>
      <vt:lpstr>Custom Design</vt:lpstr>
      <vt:lpstr>Office Theme</vt:lpstr>
      <vt:lpstr>2_Default Design</vt:lpstr>
      <vt:lpstr>1_Custom Design</vt:lpstr>
      <vt:lpstr>5_Office Theme</vt:lpstr>
      <vt:lpstr>2_Custom Design</vt:lpstr>
      <vt:lpstr>3_Custom Design</vt:lpstr>
      <vt:lpstr>1_Default Design</vt:lpstr>
      <vt:lpstr>4_Custom Design</vt:lpstr>
      <vt:lpstr>4_Office Theme</vt:lpstr>
      <vt:lpstr>4_Default Design</vt:lpstr>
      <vt:lpstr>Document</vt:lpstr>
      <vt:lpstr> Development of reverse genetic tools for wheat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the full sight: We detect residual heterogeneity within populations </vt:lpstr>
      <vt:lpstr>Residual heterogeneity in Kronos population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Plant Sciences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cuauy</dc:creator>
  <cp:lastModifiedBy>Ksenia Krasileva (TGAC)</cp:lastModifiedBy>
  <cp:revision>1494</cp:revision>
  <dcterms:created xsi:type="dcterms:W3CDTF">2008-04-12T16:57:50Z</dcterms:created>
  <dcterms:modified xsi:type="dcterms:W3CDTF">2016-12-06T16:35:00Z</dcterms:modified>
</cp:coreProperties>
</file>